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comments/comment1.xml" ContentType="application/vnd.openxmlformats-officedocument.presentationml.comments+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713" r:id="rId2"/>
    <p:sldMasterId id="2147483714" r:id="rId3"/>
  </p:sldMasterIdLst>
  <p:notesMasterIdLst>
    <p:notesMasterId r:id="rId39"/>
  </p:notesMasterIdLst>
  <p:sldIdLst>
    <p:sldId id="332" r:id="rId4"/>
    <p:sldId id="257" r:id="rId5"/>
    <p:sldId id="258" r:id="rId6"/>
    <p:sldId id="259" r:id="rId7"/>
    <p:sldId id="260" r:id="rId8"/>
    <p:sldId id="261" r:id="rId9"/>
    <p:sldId id="350" r:id="rId10"/>
    <p:sldId id="263" r:id="rId11"/>
    <p:sldId id="264" r:id="rId12"/>
    <p:sldId id="345" r:id="rId13"/>
    <p:sldId id="266" r:id="rId14"/>
    <p:sldId id="265" r:id="rId15"/>
    <p:sldId id="267" r:id="rId16"/>
    <p:sldId id="268" r:id="rId17"/>
    <p:sldId id="339" r:id="rId18"/>
    <p:sldId id="269" r:id="rId19"/>
    <p:sldId id="270" r:id="rId20"/>
    <p:sldId id="271" r:id="rId21"/>
    <p:sldId id="272" r:id="rId22"/>
    <p:sldId id="273" r:id="rId23"/>
    <p:sldId id="330" r:id="rId24"/>
    <p:sldId id="275" r:id="rId25"/>
    <p:sldId id="276" r:id="rId26"/>
    <p:sldId id="348" r:id="rId27"/>
    <p:sldId id="278" r:id="rId28"/>
    <p:sldId id="279" r:id="rId29"/>
    <p:sldId id="280" r:id="rId30"/>
    <p:sldId id="281" r:id="rId31"/>
    <p:sldId id="282" r:id="rId32"/>
    <p:sldId id="283" r:id="rId33"/>
    <p:sldId id="284" r:id="rId34"/>
    <p:sldId id="285" r:id="rId35"/>
    <p:sldId id="286" r:id="rId36"/>
    <p:sldId id="287" r:id="rId37"/>
    <p:sldId id="288" r:id="rId38"/>
  </p:sldIdLst>
  <p:sldSz cx="12192000" cy="6858000"/>
  <p:notesSz cx="7010400" cy="9296400"/>
  <p:embeddedFontLst>
    <p:embeddedFont>
      <p:font typeface="Arial Black" panose="020B0A04020102020204" pitchFamily="34" charset="0"/>
      <p:bold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Helvetica Neue" panose="020B0604020202020204"/>
      <p:regular r:id="rId47"/>
      <p:bold r:id="rId48"/>
      <p:italic r:id="rId49"/>
      <p:boldItalic r:id="rId50"/>
    </p:embeddedFont>
  </p:embeddedFontLst>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9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air, J. Pete" initials="BJP" lastIdx="4" clrIdx="0">
    <p:extLst>
      <p:ext uri="{19B8F6BF-5375-455C-9EA6-DF929625EA0E}">
        <p15:presenceInfo xmlns:p15="http://schemas.microsoft.com/office/powerpoint/2012/main" userId="S-1-5-21-4228901209-3690511631-1956782872-71621" providerId="AD"/>
      </p:ext>
    </p:extLst>
  </p:cmAuthor>
  <p:cmAuthor id="2" name="Cantu, Julie E" initials="CJE" lastIdx="2" clrIdx="1">
    <p:extLst>
      <p:ext uri="{19B8F6BF-5375-455C-9EA6-DF929625EA0E}">
        <p15:presenceInfo xmlns:p15="http://schemas.microsoft.com/office/powerpoint/2012/main" userId="S-1-5-21-4228901209-3690511631-1956782872-398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0" autoAdjust="0"/>
    <p:restoredTop sz="86101" autoAdjust="0"/>
  </p:normalViewPr>
  <p:slideViewPr>
    <p:cSldViewPr snapToGrid="0">
      <p:cViewPr varScale="1">
        <p:scale>
          <a:sx n="50" d="100"/>
          <a:sy n="50" d="100"/>
        </p:scale>
        <p:origin x="48" y="586"/>
      </p:cViewPr>
      <p:guideLst>
        <p:guide orient="horz" pos="1296"/>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7AA-4309-BF3E-EB31D63FFB4F}"/>
              </c:ext>
            </c:extLst>
          </c:dPt>
          <c:dPt>
            <c:idx val="1"/>
            <c:bubble3D val="0"/>
            <c:spPr>
              <a:solidFill>
                <a:srgbClr val="92D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67AA-4309-BF3E-EB31D63FFB4F}"/>
              </c:ext>
            </c:extLst>
          </c:dPt>
          <c:dLbls>
            <c:dLbl>
              <c:idx val="0"/>
              <c:layout>
                <c:manualLayout>
                  <c:x val="-0.15307735067960171"/>
                  <c:y val="4.0018311970469855E-3"/>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7AA-4309-BF3E-EB31D63FFB4F}"/>
                </c:ext>
              </c:extLst>
            </c:dLbl>
            <c:dLbl>
              <c:idx val="1"/>
              <c:layout>
                <c:manualLayout>
                  <c:x val="0.17547153481295616"/>
                  <c:y val="-5.7187657802435753E-2"/>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7AA-4309-BF3E-EB31D63FFB4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1st Qtr</c:v>
                </c:pt>
                <c:pt idx="1">
                  <c:v>2nd Qtr</c:v>
                </c:pt>
              </c:strCache>
            </c:strRef>
          </c:cat>
          <c:val>
            <c:numRef>
              <c:f>Sheet1!$B$2:$B$5</c:f>
              <c:numCache>
                <c:formatCode>0%</c:formatCode>
                <c:ptCount val="2"/>
                <c:pt idx="0">
                  <c:v>0.55000000000000004</c:v>
                </c:pt>
                <c:pt idx="1">
                  <c:v>0.45</c:v>
                </c:pt>
              </c:numCache>
            </c:numRef>
          </c:val>
          <c:extLst>
            <c:ext xmlns:c16="http://schemas.microsoft.com/office/drawing/2014/chart" uri="{C3380CC4-5D6E-409C-BE32-E72D297353CC}">
              <c16:uniqueId val="{00000000-67AA-4309-BF3E-EB31D63FFB4F}"/>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2-05T09:46:23.591" idx="2">
    <p:pos x="6396" y="980"/>
    <p:text>Use camtasia to pull a still image from the video - will be much better quality than this</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6434"/>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6434"/>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73892"/>
            <a:ext cx="5608320" cy="3660458"/>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6433"/>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08587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oogle.com/search?q=station+night+club&amp;tbm=isch&amp;tbo=u&amp;source=univ&amp;sa=X&amp;ved=0ahUKEwjjn9PM8erWAhUpl1QKHduBCx8QiR4IgQE&amp;biw=1600&amp;bih=794#imgrc=o0W15B-IAlAKe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arKmN9erWAhWCjVQKHbENDR4QjRwIBw&amp;url=https://www.reddit.com/r/watchpeopledie/comments/6ubdni/the_station_nightclub_fire_which_occured_on/&amp;psig=AOvVaw1FmcZ32JTYb6cDUtBcEmJN&amp;ust=150789176777965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i="0" u="none" strike="noStrike" cap="none">
                <a:solidFill>
                  <a:schemeClr val="dk1"/>
                </a:solidFill>
                <a:latin typeface="Arial Black"/>
                <a:ea typeface="Arial Black"/>
                <a:cs typeface="Arial Black"/>
                <a:sym typeface="Arial Black"/>
              </a:rPr>
              <a:t>Participants </a:t>
            </a:r>
            <a:r>
              <a:rPr lang="en-US" sz="1200" i="0" u="none" strike="noStrike" cap="none" dirty="0">
                <a:solidFill>
                  <a:schemeClr val="dk1"/>
                </a:solidFill>
                <a:latin typeface="Arial Black"/>
                <a:ea typeface="Arial Black"/>
                <a:cs typeface="Arial Black"/>
                <a:sym typeface="Arial Black"/>
              </a:rPr>
              <a:t>will learn about the shooters, disaster response and how to prepare for and respond to being trapped inside a building during an active shooter event. They will learn steps to take to assist law enforcement and to limit casualties.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656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3" name="Shape 523"/>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r>
              <a:rPr lang="en-US" dirty="0">
                <a:latin typeface="Arial Black"/>
                <a:ea typeface="Arial Black"/>
                <a:cs typeface="Arial Black"/>
                <a:sym typeface="Arial Black"/>
              </a:rPr>
              <a:t>Example of “Pure Evil” at its best. The perpetrator killed three people independently by stabbing them at his residence then eventually proceeded to attacking people with a gun on campus and driving a car over others in the street.  </a:t>
            </a:r>
          </a:p>
          <a:p>
            <a:pPr lvl="0">
              <a:spcBef>
                <a:spcPts val="0"/>
              </a:spcBef>
              <a:buNone/>
            </a:pPr>
            <a:r>
              <a:rPr lang="en-US" dirty="0">
                <a:latin typeface="Calibri"/>
                <a:ea typeface="Arial Black"/>
                <a:cs typeface="Calibri"/>
                <a:sym typeface="Calibri"/>
              </a:rPr>
              <a:t>This</a:t>
            </a:r>
            <a:r>
              <a:rPr lang="en-US" baseline="0" dirty="0">
                <a:latin typeface="Calibri"/>
                <a:ea typeface="Arial Black"/>
                <a:cs typeface="Calibri"/>
                <a:sym typeface="Calibri"/>
              </a:rPr>
              <a:t> is a prime example of why we have changed from calling these active shooter events to Active Attacker events, this was a multi-pronged, multi-weapons attack, this is an emerging trend.</a:t>
            </a:r>
            <a:endParaRPr dirty="0">
              <a:latin typeface="Arial Black"/>
              <a:ea typeface="Arial Black"/>
              <a:cs typeface="Arial Black"/>
              <a:sym typeface="Arial Black"/>
            </a:endParaRPr>
          </a:p>
        </p:txBody>
      </p:sp>
      <p:sp>
        <p:nvSpPr>
          <p:cNvPr id="524" name="Shape 524"/>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extLst>
      <p:ext uri="{BB962C8B-B14F-4D97-AF65-F5344CB8AC3E}">
        <p14:creationId xmlns:p14="http://schemas.microsoft.com/office/powerpoint/2010/main" val="3548966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r>
              <a:rPr lang="en-US" dirty="0">
                <a:latin typeface="Arial Black"/>
                <a:ea typeface="Arial Black"/>
                <a:cs typeface="Arial Black"/>
                <a:sym typeface="Arial Black"/>
              </a:rPr>
              <a:t>Pulse nightclub attack where and Islamic inspired terrorist attacked and killed 49 people. The shooter was connected to this nightclub in that he frequented the business as a patron. </a:t>
            </a:r>
          </a:p>
          <a:p>
            <a:pPr lvl="0">
              <a:spcBef>
                <a:spcPts val="0"/>
              </a:spcBef>
              <a:buNone/>
            </a:pPr>
            <a:endParaRPr dirty="0">
              <a:latin typeface="Arial Black"/>
              <a:ea typeface="Arial Black"/>
              <a:cs typeface="Arial Black"/>
              <a:sym typeface="Arial Black"/>
            </a:endParaRPr>
          </a:p>
          <a:p>
            <a:pPr lvl="0">
              <a:spcBef>
                <a:spcPts val="0"/>
              </a:spcBef>
              <a:buNone/>
            </a:pPr>
            <a:r>
              <a:rPr lang="en-US" dirty="0">
                <a:latin typeface="Arial Black"/>
                <a:ea typeface="Arial Black"/>
                <a:cs typeface="Arial Black"/>
                <a:sym typeface="Arial Black"/>
              </a:rPr>
              <a:t>  </a:t>
            </a:r>
          </a:p>
          <a:p>
            <a:pPr lvl="0">
              <a:spcBef>
                <a:spcPts val="0"/>
              </a:spcBef>
              <a:buNone/>
            </a:pPr>
            <a:endParaRPr dirty="0"/>
          </a:p>
        </p:txBody>
      </p:sp>
      <p:sp>
        <p:nvSpPr>
          <p:cNvPr id="516" name="Shape 516"/>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3588351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r>
              <a:rPr lang="en-US" b="1">
                <a:latin typeface="Arial Black"/>
                <a:ea typeface="Arial Black"/>
                <a:cs typeface="Arial Black"/>
                <a:sym typeface="Arial Black"/>
              </a:rPr>
              <a:t>Individual attacked concert goers from an elevated position at the Mandalay Bay Hotel killing 59 making this the highest Active Shooter mass casualty incident since 9-11 in the United States. Stress the use of Avoid, Deny &amp; Defend. Since they were in an open air environment can they deny bullets from hitting them by seeking hard cover.  Explain hard cover to people you are lecturing.   </a:t>
            </a:r>
          </a:p>
          <a:p>
            <a:pPr lvl="0">
              <a:spcBef>
                <a:spcPts val="0"/>
              </a:spcBef>
              <a:buNone/>
            </a:pPr>
            <a:endParaRPr b="1"/>
          </a:p>
          <a:p>
            <a:pPr lvl="0">
              <a:spcBef>
                <a:spcPts val="0"/>
              </a:spcBef>
              <a:buNone/>
            </a:pPr>
            <a:endParaRPr/>
          </a:p>
        </p:txBody>
      </p:sp>
      <p:sp>
        <p:nvSpPr>
          <p:cNvPr id="532" name="Shape 532"/>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158454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US" dirty="0">
                <a:latin typeface="Arial Black"/>
                <a:ea typeface="Arial Black"/>
                <a:cs typeface="Arial Black"/>
                <a:sym typeface="Arial Black"/>
              </a:rPr>
              <a:t>1 Loan </a:t>
            </a:r>
            <a:r>
              <a:rPr lang="en-US" dirty="0" err="1">
                <a:latin typeface="Arial Black"/>
                <a:ea typeface="Arial Black"/>
                <a:cs typeface="Arial Black"/>
                <a:sym typeface="Arial Black"/>
              </a:rPr>
              <a:t>truckman</a:t>
            </a:r>
            <a:r>
              <a:rPr lang="en-US" dirty="0">
                <a:latin typeface="Arial Black"/>
                <a:ea typeface="Arial Black"/>
                <a:cs typeface="Arial Black"/>
                <a:sym typeface="Arial Black"/>
              </a:rPr>
              <a:t> killed 8 and wounded 15</a:t>
            </a:r>
            <a:r>
              <a:rPr lang="en-US" baseline="0" dirty="0">
                <a:latin typeface="Arial Black"/>
                <a:ea typeface="Arial Black"/>
                <a:cs typeface="Arial Black"/>
                <a:sym typeface="Arial Black"/>
              </a:rPr>
              <a:t> using a Home Depot rental truck.</a:t>
            </a:r>
            <a:endParaRPr dirty="0"/>
          </a:p>
        </p:txBody>
      </p:sp>
      <p:sp>
        <p:nvSpPr>
          <p:cNvPr id="539" name="Shape 539"/>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256068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US" dirty="0">
                <a:latin typeface="Arial Black"/>
                <a:ea typeface="Arial Black"/>
                <a:cs typeface="Arial Black"/>
                <a:sym typeface="Arial Black"/>
              </a:rPr>
              <a:t>1 Loan</a:t>
            </a:r>
            <a:r>
              <a:rPr lang="en-US" baseline="0" dirty="0">
                <a:latin typeface="Arial Black"/>
                <a:ea typeface="Arial Black"/>
                <a:cs typeface="Arial Black"/>
                <a:sym typeface="Arial Black"/>
              </a:rPr>
              <a:t> gunman killed 26 and wounded 20 more.  This person was a Dishonorably discharged Air Force veteran.  The shooting began exterior of the church shooting into it and the attacker then moved into the church.  Luckily for some of the survivor's a witness retrieved their own weapon </a:t>
            </a:r>
            <a:r>
              <a:rPr lang="en-US" baseline="0">
                <a:latin typeface="Arial Black"/>
                <a:ea typeface="Arial Black"/>
                <a:cs typeface="Arial Black"/>
                <a:sym typeface="Arial Black"/>
              </a:rPr>
              <a:t>and began taking </a:t>
            </a:r>
            <a:r>
              <a:rPr lang="en-US" baseline="0" dirty="0">
                <a:latin typeface="Arial Black"/>
                <a:ea typeface="Arial Black"/>
                <a:cs typeface="Arial Black"/>
                <a:sym typeface="Arial Black"/>
              </a:rPr>
              <a:t>the fight to the suspect forcing him to flee.</a:t>
            </a:r>
            <a:endParaRPr dirty="0"/>
          </a:p>
        </p:txBody>
      </p:sp>
      <p:sp>
        <p:nvSpPr>
          <p:cNvPr id="539" name="Shape 539"/>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304567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6" name="Shape 546"/>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Image credit: http://www.featurepics.com/online/School-Hallway-Pics140440.aspx</a:t>
            </a:r>
          </a:p>
          <a:p>
            <a:pPr marL="0" marR="0" lvl="0" indent="0" algn="l" rtl="0">
              <a:spcBef>
                <a:spcPts val="0"/>
              </a:spcBef>
              <a:buSzPct val="25000"/>
              <a:buNone/>
            </a:pPr>
            <a:endParaRPr dirty="0">
              <a:latin typeface="Arial Black"/>
              <a:ea typeface="Arial Black"/>
              <a:cs typeface="Arial Black"/>
              <a:sym typeface="Arial Black"/>
            </a:endParaRP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The number of deaths is a product of two things:</a:t>
            </a:r>
          </a:p>
          <a:p>
            <a:pPr marL="228600" lvl="0" indent="-228600" rtl="0">
              <a:spcBef>
                <a:spcPts val="0"/>
              </a:spcBef>
              <a:buClr>
                <a:schemeClr val="dk1"/>
              </a:buClr>
              <a:buSzPct val="100000"/>
              <a:buFont typeface="Arial Black"/>
              <a:buAutoNum type="arabicPeriod"/>
            </a:pPr>
            <a:r>
              <a:rPr lang="en-US" dirty="0">
                <a:latin typeface="Arial Black"/>
                <a:ea typeface="Arial Black"/>
                <a:cs typeface="Arial Black"/>
                <a:sym typeface="Arial Black"/>
              </a:rPr>
              <a:t>Target availability</a:t>
            </a:r>
          </a:p>
          <a:p>
            <a:pPr marL="228600" marR="0" lvl="0" indent="-228600" algn="l" rtl="0">
              <a:spcBef>
                <a:spcPts val="0"/>
              </a:spcBef>
              <a:buClr>
                <a:schemeClr val="dk1"/>
              </a:buClr>
              <a:buSzPct val="100000"/>
              <a:buFont typeface="Arial Black"/>
              <a:buAutoNum type="arabicPeriod"/>
            </a:pPr>
            <a:r>
              <a:rPr lang="en-US" sz="1200" i="0" u="none" strike="noStrike" cap="none" dirty="0">
                <a:solidFill>
                  <a:schemeClr val="dk1"/>
                </a:solidFill>
                <a:latin typeface="Arial Black"/>
                <a:ea typeface="Arial Black"/>
                <a:cs typeface="Arial Black"/>
                <a:sym typeface="Arial Black"/>
              </a:rPr>
              <a:t>How long it takes the police to arriv</a:t>
            </a:r>
            <a:r>
              <a:rPr lang="en-US" dirty="0">
                <a:latin typeface="Arial Black"/>
                <a:ea typeface="Arial Black"/>
                <a:cs typeface="Arial Black"/>
                <a:sym typeface="Arial Black"/>
              </a:rPr>
              <a:t>e</a:t>
            </a:r>
          </a:p>
          <a:p>
            <a:pPr marL="0" marR="0" lvl="0" indent="0" algn="l" rtl="0">
              <a:spcBef>
                <a:spcPts val="0"/>
              </a:spcBef>
              <a:buClr>
                <a:schemeClr val="dk1"/>
              </a:buClr>
              <a:buSzPct val="25000"/>
              <a:buFont typeface="Calibri"/>
              <a:buNone/>
            </a:pPr>
            <a:endParaRPr sz="1200" i="0" u="none" strike="noStrike" cap="none" dirty="0">
              <a:solidFill>
                <a:schemeClr val="dk1"/>
              </a:solidFill>
              <a:latin typeface="Arial Black"/>
              <a:ea typeface="Arial Black"/>
              <a:cs typeface="Arial Black"/>
              <a:sym typeface="Arial Black"/>
            </a:endParaRPr>
          </a:p>
          <a:p>
            <a:pPr marL="0" marR="0" lvl="0" indent="0" algn="l" rtl="0">
              <a:spcBef>
                <a:spcPts val="0"/>
              </a:spcBef>
              <a:buClr>
                <a:schemeClr val="dk1"/>
              </a:buClr>
              <a:buSzPct val="25000"/>
              <a:buFont typeface="Calibri"/>
              <a:buNone/>
            </a:pPr>
            <a:r>
              <a:rPr lang="en-US" sz="1200" i="0" u="none" strike="noStrike" cap="none" dirty="0">
                <a:solidFill>
                  <a:schemeClr val="dk1"/>
                </a:solidFill>
                <a:latin typeface="Arial Black"/>
                <a:ea typeface="Arial Black"/>
                <a:cs typeface="Arial Black"/>
                <a:sym typeface="Arial Black"/>
              </a:rPr>
              <a:t>We train police to get to the site quickly. We are training you to make targets less available.</a:t>
            </a:r>
          </a:p>
        </p:txBody>
      </p:sp>
      <p:sp>
        <p:nvSpPr>
          <p:cNvPr id="547" name="Shape 547"/>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14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8" name="Shape 558"/>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a:latin typeface="Arial Black"/>
                <a:ea typeface="Arial Black"/>
                <a:cs typeface="Arial Black"/>
                <a:sym typeface="Arial Black"/>
              </a:rPr>
              <a:t>T</a:t>
            </a:r>
            <a:r>
              <a:rPr lang="en-US" sz="1200" i="0" u="none" strike="noStrike" cap="none">
                <a:solidFill>
                  <a:schemeClr val="dk1"/>
                </a:solidFill>
                <a:latin typeface="Arial Black"/>
                <a:ea typeface="Arial Black"/>
                <a:cs typeface="Arial Black"/>
                <a:sym typeface="Arial Black"/>
              </a:rPr>
              <a:t>his is a statistic, that can vary greatly depending on location. </a:t>
            </a:r>
          </a:p>
          <a:p>
            <a:pPr marL="0" marR="0" lvl="0" indent="0" algn="l" rtl="0">
              <a:spcBef>
                <a:spcPts val="0"/>
              </a:spcBef>
              <a:buSzPct val="25000"/>
              <a:buNone/>
            </a:pPr>
            <a:endParaRPr>
              <a:latin typeface="Arial Black"/>
              <a:ea typeface="Arial Black"/>
              <a:cs typeface="Arial Black"/>
              <a:sym typeface="Arial Black"/>
            </a:endParaRPr>
          </a:p>
          <a:p>
            <a:pPr marL="0" marR="0" lvl="0" indent="0" algn="l" rtl="0">
              <a:spcBef>
                <a:spcPts val="0"/>
              </a:spcBef>
              <a:buSzPct val="25000"/>
              <a:buNone/>
            </a:pPr>
            <a:r>
              <a:rPr lang="en-US">
                <a:latin typeface="Arial Black"/>
                <a:ea typeface="Arial Black"/>
                <a:cs typeface="Arial Black"/>
                <a:sym typeface="Arial Black"/>
              </a:rPr>
              <a:t>Make civilians understand that although 3 minutes is a great response time statistically but that number can vary based upon a number of things such as traffic, other attacks, not being able to get into a location etc. If the incident start time is X and LE response time is Y people need  to own everything in between that time. Basically if you give people the false sense of security of 3 minutes they will only train for 3 minutes and nothing longer.   </a:t>
            </a:r>
          </a:p>
          <a:p>
            <a:pPr marL="0" marR="0" lvl="0" indent="0" algn="l" rtl="0">
              <a:spcBef>
                <a:spcPts val="0"/>
              </a:spcBef>
              <a:buSzPct val="25000"/>
              <a:buNone/>
            </a:pPr>
            <a:endParaRPr>
              <a:latin typeface="Arial Black"/>
              <a:ea typeface="Arial Black"/>
              <a:cs typeface="Arial Black"/>
              <a:sym typeface="Arial Black"/>
            </a:endParaRP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Average law enforcement response time to these events is 3 minutes.</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  </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In the law enforcement world, this is </a:t>
            </a:r>
            <a:r>
              <a:rPr lang="en-US">
                <a:latin typeface="Arial Black"/>
                <a:ea typeface="Arial Black"/>
                <a:cs typeface="Arial Black"/>
                <a:sym typeface="Arial Black"/>
              </a:rPr>
              <a:t>considered </a:t>
            </a:r>
            <a:r>
              <a:rPr lang="en-US" sz="1200" i="0" u="none" strike="noStrike" cap="none">
                <a:solidFill>
                  <a:schemeClr val="dk1"/>
                </a:solidFill>
                <a:latin typeface="Arial Black"/>
                <a:ea typeface="Arial Black"/>
                <a:cs typeface="Arial Black"/>
                <a:sym typeface="Arial Black"/>
              </a:rPr>
              <a:t>fast.  Improvements can be made by conducting better training with dispatchers, getting them to </a:t>
            </a:r>
            <a:r>
              <a:rPr lang="en-US">
                <a:latin typeface="Arial Black"/>
                <a:ea typeface="Arial Black"/>
                <a:cs typeface="Arial Black"/>
                <a:sym typeface="Arial Black"/>
              </a:rPr>
              <a:t>“hit the button” faster and get officers rolling while still obtaining information.  </a:t>
            </a:r>
          </a:p>
        </p:txBody>
      </p:sp>
      <p:sp>
        <p:nvSpPr>
          <p:cNvPr id="559" name="Shape 559"/>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74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5" name="Shape 565"/>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Explain that before discussing too much detail about how people respond during an active shooter event, the class will look at the bigger picture of how people react in disasters and high stress events in general.</a:t>
            </a:r>
          </a:p>
        </p:txBody>
      </p:sp>
      <p:sp>
        <p:nvSpPr>
          <p:cNvPr id="566" name="Shape 566"/>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076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2" name="Shape 572"/>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i="0" u="none" strike="noStrike" cap="none" dirty="0">
                <a:solidFill>
                  <a:schemeClr val="dk1"/>
                </a:solidFill>
                <a:latin typeface="Arial Black"/>
                <a:ea typeface="Arial Black"/>
                <a:cs typeface="Arial Black"/>
                <a:sym typeface="Arial Black"/>
              </a:rPr>
              <a:t>Ripley, Amanda. (2008).  </a:t>
            </a:r>
            <a:r>
              <a:rPr lang="en-US" sz="1200" i="1" u="none" strike="noStrike" cap="none" dirty="0">
                <a:solidFill>
                  <a:schemeClr val="dk1"/>
                </a:solidFill>
                <a:latin typeface="Arial Black"/>
                <a:ea typeface="Arial Black"/>
                <a:cs typeface="Arial Black"/>
                <a:sym typeface="Arial Black"/>
              </a:rPr>
              <a:t>The Unthinkable: Who Survives When Disaster Strikes And Why</a:t>
            </a:r>
            <a:r>
              <a:rPr lang="en-US" sz="1200" i="0" u="none" strike="noStrike" cap="none" dirty="0">
                <a:solidFill>
                  <a:schemeClr val="dk1"/>
                </a:solidFill>
                <a:latin typeface="Arial Black"/>
                <a:ea typeface="Arial Black"/>
                <a:cs typeface="Arial Black"/>
                <a:sym typeface="Arial Black"/>
              </a:rPr>
              <a:t>.  New York: Three Rivers Press.</a:t>
            </a:r>
          </a:p>
          <a:p>
            <a:pPr marL="0" marR="0" lvl="0" indent="0" algn="l" rtl="0">
              <a:spcBef>
                <a:spcPts val="0"/>
              </a:spcBef>
              <a:buSzPct val="25000"/>
              <a:buNone/>
            </a:pPr>
            <a:endParaRPr sz="1200"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Ripley did research examining who survives and who dies during disasters.  She identified a three-phase process that everyone goes through during these events.  People who survive go through the process faster and take better actions at the decisive moment because they have prepared beforehand.</a:t>
            </a:r>
          </a:p>
        </p:txBody>
      </p:sp>
      <p:sp>
        <p:nvSpPr>
          <p:cNvPr id="573" name="Shape 573"/>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109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1" name="Shape 581"/>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i="0" u="none" strike="noStrike" cap="none">
                <a:solidFill>
                  <a:schemeClr val="dk1"/>
                </a:solidFill>
                <a:latin typeface="Arial Black"/>
                <a:ea typeface="Arial Black"/>
                <a:cs typeface="Arial Black"/>
                <a:sym typeface="Arial Black"/>
              </a:rPr>
              <a:t>Image credit:  http://www.markstivers.com/wordpress/?p=300</a:t>
            </a:r>
          </a:p>
          <a:p>
            <a:pPr marL="0" marR="0" lvl="0" indent="0" algn="l" rtl="0">
              <a:spcBef>
                <a:spcPts val="0"/>
              </a:spcBef>
              <a:buSzPct val="25000"/>
              <a:buNone/>
            </a:pPr>
            <a:endParaRPr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a:solidFill>
                  <a:schemeClr val="dk1"/>
                </a:solidFill>
                <a:latin typeface="Arial Black"/>
                <a:ea typeface="Arial Black"/>
                <a:cs typeface="Arial Black"/>
                <a:sym typeface="Arial Black"/>
              </a:rPr>
              <a:t>Many people do not admit that there is a disaster, or they underestimate the severity of the disaster.  People delay taking action and this delay costs lives.</a:t>
            </a:r>
          </a:p>
          <a:p>
            <a:pPr marL="0" marR="0" lvl="0" indent="0" algn="l" rtl="0">
              <a:spcBef>
                <a:spcPts val="0"/>
              </a:spcBef>
              <a:buSzPct val="25000"/>
              <a:buNone/>
            </a:pPr>
            <a:endParaRPr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a:solidFill>
                  <a:schemeClr val="dk1"/>
                </a:solidFill>
                <a:latin typeface="Arial Black"/>
                <a:ea typeface="Arial Black"/>
                <a:cs typeface="Arial Black"/>
                <a:sym typeface="Arial Black"/>
              </a:rPr>
              <a:t>In the World Trade Center, people called others to check with them, logged off of their computers, and packed up their things before beginning to evacuate.</a:t>
            </a:r>
          </a:p>
          <a:p>
            <a:pPr marL="0" marR="0" lvl="0" indent="0" algn="l" rtl="0">
              <a:spcBef>
                <a:spcPts val="0"/>
              </a:spcBef>
              <a:buSzPct val="25000"/>
              <a:buNone/>
            </a:pPr>
            <a:endParaRPr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a:solidFill>
                  <a:schemeClr val="dk1"/>
                </a:solidFill>
                <a:latin typeface="Arial Black"/>
                <a:ea typeface="Arial Black"/>
                <a:cs typeface="Arial Black"/>
                <a:sym typeface="Arial Black"/>
              </a:rPr>
              <a:t>So why do people do it?</a:t>
            </a:r>
          </a:p>
          <a:p>
            <a:pPr marL="0" marR="0" lvl="0" indent="0" algn="l" rtl="0">
              <a:spcBef>
                <a:spcPts val="0"/>
              </a:spcBef>
              <a:buSzPct val="25000"/>
              <a:buNone/>
            </a:pPr>
            <a:endParaRPr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a:solidFill>
                  <a:schemeClr val="dk1"/>
                </a:solidFill>
                <a:latin typeface="Arial Black"/>
                <a:ea typeface="Arial Black"/>
                <a:cs typeface="Arial Black"/>
                <a:sym typeface="Arial Black"/>
              </a:rPr>
              <a:t>Normalcy Bias – The brain is lazy.  It wants things to fit into existing plans. It tries to define a disaster as something else that we are already familiar with.  For example, in active shooter attacks, many people describe hearing the shots, but attribute it to fireworks.  This is because the brain is more easily able to process someone shooting off fireworks than someone shooting or murdering people.  </a:t>
            </a:r>
          </a:p>
          <a:p>
            <a:pPr marL="0" marR="0" lvl="0" indent="0" algn="l" rtl="0">
              <a:spcBef>
                <a:spcPts val="0"/>
              </a:spcBef>
              <a:buSzPct val="25000"/>
              <a:buNone/>
            </a:pPr>
            <a:endParaRPr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a:solidFill>
                  <a:schemeClr val="dk1"/>
                </a:solidFill>
                <a:latin typeface="Arial Black"/>
                <a:ea typeface="Arial Black"/>
                <a:cs typeface="Arial Black"/>
                <a:sym typeface="Arial Black"/>
              </a:rPr>
              <a:t>Social Proof – We are social animals.  We look to each other for clues about how to behave.  This is especially the case when a situation is new or ambiguous.  Consider any time you might have been at a large, formal dinner party.  There are many different plates, glasses, and silverware for each person.  If you are unsure about which utensil to use, a very easy way to determine the appropriate response is to watch others around you to see what they are using … and then do the same.  This is important because a few people doing the right things can save many.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82" name="Shape 582"/>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025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Let’s take a look at some of the research into active shooter events.</a:t>
            </a:r>
          </a:p>
        </p:txBody>
      </p:sp>
      <p:sp>
        <p:nvSpPr>
          <p:cNvPr id="239" name="Shape 239"/>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1493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Social Proof (also linked to diffusion of responsibility)</a:t>
            </a:r>
          </a:p>
          <a:p>
            <a:pPr lvl="1"/>
            <a:r>
              <a:rPr lang="en-US" sz="2400" dirty="0"/>
              <a:t>In novel or ambiguous situations we look to others for information on how to act</a:t>
            </a:r>
          </a:p>
          <a:p>
            <a:pPr lvl="1"/>
            <a:r>
              <a:rPr lang="en-US" sz="2400" dirty="0"/>
              <a:t>If others are doing nothing, you will tend to do nothing</a:t>
            </a:r>
          </a:p>
          <a:p>
            <a:pPr lvl="1"/>
            <a:r>
              <a:rPr lang="en-US" sz="2400" dirty="0"/>
              <a:t>If others are acting, you will tend to act</a:t>
            </a:r>
          </a:p>
          <a:p>
            <a:pPr lvl="1"/>
            <a:endParaRPr lang="en-US" sz="2400" dirty="0"/>
          </a:p>
          <a:p>
            <a:pPr lvl="1"/>
            <a:r>
              <a:rPr lang="en-US" sz="2400" dirty="0"/>
              <a:t>Also</a:t>
            </a:r>
            <a:r>
              <a:rPr lang="en-US" sz="2400" baseline="0" dirty="0"/>
              <a:t> note that this is the transition to deliberation – Many deny, but some see it and start to realize the problem, but don’t know what to do.</a:t>
            </a:r>
            <a:endParaRPr lang="en-US" sz="2400" dirty="0"/>
          </a:p>
        </p:txBody>
      </p:sp>
      <p:sp>
        <p:nvSpPr>
          <p:cNvPr id="4" name="Slide Number Placeholder 3"/>
          <p:cNvSpPr>
            <a:spLocks noGrp="1"/>
          </p:cNvSpPr>
          <p:nvPr>
            <p:ph type="sldNum" sz="quarter" idx="10"/>
          </p:nvPr>
        </p:nvSpPr>
        <p:spPr/>
        <p:txBody>
          <a:bodyPr/>
          <a:lstStyle/>
          <a:p>
            <a:fld id="{D625EECE-2E50-4589-AE12-81B3A62441BC}" type="slidenum">
              <a:rPr lang="en-US" smtClean="0"/>
              <a:pPr/>
              <a:t>21</a:t>
            </a:fld>
            <a:endParaRPr lang="en-US"/>
          </a:p>
        </p:txBody>
      </p:sp>
    </p:spTree>
    <p:extLst>
      <p:ext uri="{BB962C8B-B14F-4D97-AF65-F5344CB8AC3E}">
        <p14:creationId xmlns:p14="http://schemas.microsoft.com/office/powerpoint/2010/main" val="156561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5" name="Shape 595"/>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Image credit: http://www.thisbloglife.com/2012/06/signage-design-is-a-creative-challenge/</a:t>
            </a:r>
          </a:p>
          <a:p>
            <a:pPr marL="0" marR="0" lvl="0" indent="0" algn="l" rtl="0">
              <a:spcBef>
                <a:spcPts val="0"/>
              </a:spcBef>
              <a:buSzPct val="25000"/>
              <a:buNone/>
            </a:pPr>
            <a:endParaRPr sz="1200"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The next phase Ripley identified is that once people get past </a:t>
            </a:r>
            <a:r>
              <a:rPr lang="en-US" sz="1200" i="1" u="none" strike="noStrike" cap="none">
                <a:solidFill>
                  <a:schemeClr val="dk1"/>
                </a:solidFill>
                <a:latin typeface="Arial Black"/>
                <a:ea typeface="Arial Black"/>
                <a:cs typeface="Arial Black"/>
                <a:sym typeface="Arial Black"/>
              </a:rPr>
              <a:t>Denial,</a:t>
            </a:r>
            <a:r>
              <a:rPr lang="en-US" sz="1200" i="0" u="none" strike="noStrike" cap="none">
                <a:solidFill>
                  <a:schemeClr val="dk1"/>
                </a:solidFill>
                <a:latin typeface="Arial Black"/>
                <a:ea typeface="Arial Black"/>
                <a:cs typeface="Arial Black"/>
                <a:sym typeface="Arial Black"/>
              </a:rPr>
              <a:t> they enter the </a:t>
            </a:r>
            <a:r>
              <a:rPr lang="en-US" sz="1200" i="1" u="none" strike="noStrike" cap="none">
                <a:solidFill>
                  <a:schemeClr val="dk1"/>
                </a:solidFill>
                <a:latin typeface="Arial Black"/>
                <a:ea typeface="Arial Black"/>
                <a:cs typeface="Arial Black"/>
                <a:sym typeface="Arial Black"/>
              </a:rPr>
              <a:t>Deliberation</a:t>
            </a:r>
            <a:r>
              <a:rPr lang="en-US" sz="1200" i="0" u="none" strike="noStrike" cap="none">
                <a:solidFill>
                  <a:schemeClr val="dk1"/>
                </a:solidFill>
                <a:latin typeface="Arial Black"/>
                <a:ea typeface="Arial Black"/>
                <a:cs typeface="Arial Black"/>
                <a:sym typeface="Arial Black"/>
              </a:rPr>
              <a:t> phase.  They understand something bad is happening, and now they must decide what to do.  </a:t>
            </a:r>
          </a:p>
          <a:p>
            <a:pPr marL="0" marR="0" lvl="0" indent="0" algn="l" rtl="0">
              <a:spcBef>
                <a:spcPts val="0"/>
              </a:spcBef>
              <a:buSzPct val="25000"/>
              <a:buNone/>
            </a:pPr>
            <a:endParaRPr sz="1200"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This is a problem because their brain is not functioning well because of the effect stress has on the body.  Additionally, this is where fear enters the equation because people now know this is a potential life-and-death situation.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96" name="Shape 596"/>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4958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3" name="Shape 603"/>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Click to bring up Human Brain – it is</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Reflective</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Thinking brain</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Flexible</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Rational</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Slow</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You have to think about it</a:t>
            </a:r>
          </a:p>
          <a:p>
            <a:pPr marL="0" marR="0" lvl="0" indent="0" algn="l" rtl="0">
              <a:spcBef>
                <a:spcPts val="0"/>
              </a:spcBef>
              <a:buSzPct val="25000"/>
              <a:buNone/>
            </a:pPr>
            <a:endParaRPr sz="1200"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Click again - Lizard Brain</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Reflexive</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Reacting Brain</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Fixed</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Emotional</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Fast</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It just happens</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 </a:t>
            </a:r>
          </a:p>
        </p:txBody>
      </p:sp>
      <p:sp>
        <p:nvSpPr>
          <p:cNvPr id="604" name="Shape 604"/>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9148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3" name="Shape 603"/>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Click to bring up Human Brain – it is</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Reflective</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Thinking brain</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Flexible</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Rational</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Slow</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You have to think about it</a:t>
            </a:r>
          </a:p>
          <a:p>
            <a:pPr marL="0" marR="0" lvl="0" indent="0" algn="l" rtl="0">
              <a:spcBef>
                <a:spcPts val="0"/>
              </a:spcBef>
              <a:buSzPct val="25000"/>
              <a:buNone/>
            </a:pPr>
            <a:endParaRPr sz="1200"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Click again - Lizard Brain</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Reflexive</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Reacting Brain</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Fixed</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Emotional</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Fast</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It just happens</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 </a:t>
            </a:r>
          </a:p>
        </p:txBody>
      </p:sp>
      <p:sp>
        <p:nvSpPr>
          <p:cNvPr id="604" name="Shape 604"/>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9606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4" name="Shape 634"/>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lvl="0" rtl="0">
              <a:spcBef>
                <a:spcPts val="0"/>
              </a:spcBef>
              <a:buClr>
                <a:schemeClr val="dk1"/>
              </a:buClr>
              <a:buSzPct val="25000"/>
              <a:buFont typeface="Arial"/>
              <a:buNone/>
            </a:pPr>
            <a:r>
              <a:rPr lang="en-US">
                <a:latin typeface="Arial Black"/>
                <a:ea typeface="Arial Black"/>
                <a:cs typeface="Arial Black"/>
                <a:sym typeface="Arial Black"/>
              </a:rPr>
              <a:t>Image credit:	http://emcrit.org/podcasts/emcrit-book-club-on-combat-by-grossman/</a:t>
            </a:r>
          </a:p>
          <a:p>
            <a:pPr lvl="0" rtl="0">
              <a:spcBef>
                <a:spcPts val="0"/>
              </a:spcBef>
              <a:buClr>
                <a:schemeClr val="dk1"/>
              </a:buClr>
              <a:buSzPct val="25000"/>
              <a:buFont typeface="Arial"/>
              <a:buNone/>
            </a:pPr>
            <a:endParaRPr>
              <a:latin typeface="Arial Black"/>
              <a:ea typeface="Arial Black"/>
              <a:cs typeface="Arial Black"/>
              <a:sym typeface="Arial Black"/>
            </a:endParaRP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Walk thru a specific example where a</a:t>
            </a:r>
            <a:r>
              <a:rPr lang="en-US">
                <a:latin typeface="Arial Black"/>
                <a:ea typeface="Arial Black"/>
                <a:cs typeface="Arial Black"/>
                <a:sym typeface="Arial Black"/>
              </a:rPr>
              <a:t>n incident ranges from “quick startle” through an increased stress response.  An example is a </a:t>
            </a:r>
            <a:r>
              <a:rPr lang="en-US" sz="1200" i="0" u="none" strike="noStrike" cap="none">
                <a:solidFill>
                  <a:schemeClr val="dk1"/>
                </a:solidFill>
                <a:latin typeface="Arial Black"/>
                <a:ea typeface="Arial Black"/>
                <a:cs typeface="Arial Black"/>
                <a:sym typeface="Arial Black"/>
              </a:rPr>
              <a:t>“home alone” scenario, where you hear a noise, then hear it again and sounds like right something outside, then you hear someone sliding the screen, then hear glass breaking on door, then someone coming in house.  </a:t>
            </a:r>
          </a:p>
          <a:p>
            <a:pPr marL="0" marR="0" lvl="0" indent="0" algn="l" rtl="0">
              <a:spcBef>
                <a:spcPts val="0"/>
              </a:spcBef>
              <a:buSzPct val="25000"/>
              <a:buNone/>
            </a:pPr>
            <a:endParaRPr sz="1200"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Condition White – Normal resting heart rate</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Condition Yellow – Fine motor skills deteriorate</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Condition Red – Complex motor skills deteriorate, but peak physical performance in gross motor. You are stronger, faster, and will bleed less.</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Condition Gray – Cognitive processing deteriorates, tunnel vision, auditory exclusion, time dilation</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Condition Black – System overload, freezing, voiding of bowels and bladder</a:t>
            </a:r>
          </a:p>
        </p:txBody>
      </p:sp>
      <p:sp>
        <p:nvSpPr>
          <p:cNvPr id="635" name="Shape 635"/>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3147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9" name="Shape 649"/>
          <p:cNvSpPr txBox="1">
            <a:spLocks noGrp="1"/>
          </p:cNvSpPr>
          <p:nvPr>
            <p:ph type="body" idx="1"/>
          </p:nvPr>
        </p:nvSpPr>
        <p:spPr>
          <a:xfrm>
            <a:off x="701040" y="4473893"/>
            <a:ext cx="5608320" cy="3660458"/>
          </a:xfrm>
          <a:prstGeom prst="rect">
            <a:avLst/>
          </a:prstGeom>
          <a:noFill/>
          <a:ln>
            <a:noFill/>
          </a:ln>
        </p:spPr>
        <p:txBody>
          <a:bodyPr wrap="square" lIns="93275" tIns="46625" rIns="93275" bIns="46625" anchor="t" anchorCtr="0">
            <a:noAutofit/>
          </a:bodyPr>
          <a:lstStyle/>
          <a:p>
            <a:pPr marL="0" marR="0" lvl="0" indent="0" algn="l" rtl="0">
              <a:spcBef>
                <a:spcPts val="0"/>
              </a:spcBef>
              <a:buSzPct val="25000"/>
              <a:buNone/>
            </a:pPr>
            <a:r>
              <a:rPr lang="en-US" b="0" i="0" u="none" strike="noStrike" cap="none" dirty="0">
                <a:solidFill>
                  <a:schemeClr val="dk1"/>
                </a:solidFill>
                <a:latin typeface="Arial Black"/>
                <a:ea typeface="Arial Black"/>
                <a:cs typeface="Arial Black"/>
                <a:sym typeface="Arial Black"/>
              </a:rPr>
              <a:t>Instructor</a:t>
            </a:r>
            <a:r>
              <a:rPr lang="en-US" b="0" i="0" u="none" strike="noStrike" cap="none" baseline="0" dirty="0">
                <a:solidFill>
                  <a:schemeClr val="dk1"/>
                </a:solidFill>
                <a:latin typeface="Arial Black"/>
                <a:ea typeface="Arial Black"/>
                <a:cs typeface="Arial Black"/>
                <a:sym typeface="Arial Black"/>
              </a:rPr>
              <a:t> notes:  Notice the length of time it takes the female with the stroller to remove the child from it.  She never properly removes the child; however, she does achieve the goal through brut force eventually.  Note that it takes her 10 seconds to remove the child, a task that she does dozens of times daily.  However, under stress she is incapable of performing this task in a timely manner.  In these incidents 10 seconds can be a lifetime with a focused aggressive attacker no matter the weapons system in use.  </a:t>
            </a:r>
            <a:r>
              <a:rPr lang="en-US" b="0" i="0" u="none" strike="noStrike" cap="none" baseline="0">
                <a:solidFill>
                  <a:schemeClr val="dk1"/>
                </a:solidFill>
                <a:latin typeface="Arial Black"/>
                <a:ea typeface="Arial Black"/>
                <a:cs typeface="Arial Black"/>
                <a:sym typeface="Arial Black"/>
              </a:rPr>
              <a:t>Panicked people </a:t>
            </a:r>
            <a:r>
              <a:rPr lang="en-US" b="0" i="0" u="none" strike="noStrike" cap="none" baseline="0" dirty="0">
                <a:solidFill>
                  <a:schemeClr val="dk1"/>
                </a:solidFill>
                <a:latin typeface="Arial Black"/>
                <a:ea typeface="Arial Black"/>
                <a:cs typeface="Arial Black"/>
                <a:sym typeface="Arial Black"/>
              </a:rPr>
              <a:t>are bouncing into each other, </a:t>
            </a:r>
            <a:r>
              <a:rPr lang="en-US" b="0" i="0" u="none" strike="noStrike" cap="none" baseline="0">
                <a:solidFill>
                  <a:schemeClr val="dk1"/>
                </a:solidFill>
                <a:latin typeface="Arial Black"/>
                <a:ea typeface="Arial Black"/>
                <a:cs typeface="Arial Black"/>
                <a:sym typeface="Arial Black"/>
              </a:rPr>
              <a:t>knocking others </a:t>
            </a:r>
            <a:r>
              <a:rPr lang="en-US" b="0" i="0" u="none" strike="noStrike" cap="none" baseline="0" dirty="0">
                <a:solidFill>
                  <a:schemeClr val="dk1"/>
                </a:solidFill>
                <a:latin typeface="Arial Black"/>
                <a:ea typeface="Arial Black"/>
                <a:cs typeface="Arial Black"/>
                <a:sym typeface="Arial Black"/>
              </a:rPr>
              <a:t>over.  Some are seeking to “hide” in plain sight.</a:t>
            </a:r>
            <a:endParaRPr lang="en-US" b="0" i="0" u="none" strike="noStrike" cap="none" dirty="0">
              <a:solidFill>
                <a:schemeClr val="dk1"/>
              </a:solidFill>
              <a:latin typeface="Arial Black"/>
              <a:ea typeface="Arial Black"/>
              <a:cs typeface="Arial Black"/>
              <a:sym typeface="Arial Black"/>
            </a:endParaRPr>
          </a:p>
        </p:txBody>
      </p:sp>
      <p:sp>
        <p:nvSpPr>
          <p:cNvPr id="650" name="Shape 650"/>
          <p:cNvSpPr txBox="1">
            <a:spLocks noGrp="1"/>
          </p:cNvSpPr>
          <p:nvPr>
            <p:ph type="sldNum" idx="12"/>
          </p:nvPr>
        </p:nvSpPr>
        <p:spPr>
          <a:xfrm>
            <a:off x="3970938" y="8829967"/>
            <a:ext cx="3037840" cy="466433"/>
          </a:xfrm>
          <a:prstGeom prst="rect">
            <a:avLst/>
          </a:prstGeom>
          <a:noFill/>
          <a:ln>
            <a:noFill/>
          </a:ln>
        </p:spPr>
        <p:txBody>
          <a:bodyPr wrap="square" lIns="93275" tIns="46625" rIns="93275" bIns="46625"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t>26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49670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7" name="Shape 657"/>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i="0" u="none" strike="noStrike" cap="none" dirty="0">
                <a:solidFill>
                  <a:schemeClr val="dk1"/>
                </a:solidFill>
                <a:latin typeface="Arial Black"/>
                <a:ea typeface="Arial Black"/>
                <a:cs typeface="Arial Black"/>
                <a:sym typeface="Arial Black"/>
              </a:rPr>
              <a:t>Image 1:	https://en.wikipedia.org/wiki/The_Station_nightclub_fire</a:t>
            </a:r>
          </a:p>
          <a:p>
            <a:pPr marL="0" marR="0" lvl="0" indent="0" algn="l" rtl="0">
              <a:spcBef>
                <a:spcPts val="0"/>
              </a:spcBef>
              <a:buSzPct val="25000"/>
              <a:buNone/>
            </a:pPr>
            <a:endParaRPr sz="1200"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This is the floor plan of the Station Nightclub. Notice the 4 exits marked in red numbered circles.</a:t>
            </a:r>
          </a:p>
        </p:txBody>
      </p:sp>
      <p:sp>
        <p:nvSpPr>
          <p:cNvPr id="658" name="Shape 658"/>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9500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4" name="Shape 664"/>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dirty="0">
                <a:latin typeface="Arial Black"/>
                <a:ea typeface="Arial Black"/>
                <a:cs typeface="Arial Black"/>
                <a:sym typeface="Arial Black"/>
              </a:rPr>
              <a:t>Remind the audience that what they are about to see and hear may be disturbing to some.  As tragic as it is to view, this video vividly illustrates the problem of human performance and decision-making</a:t>
            </a:r>
            <a:r>
              <a:rPr lang="en-US" baseline="0" dirty="0">
                <a:latin typeface="Arial Black"/>
                <a:ea typeface="Arial Black"/>
                <a:cs typeface="Arial Black"/>
                <a:sym typeface="Arial Black"/>
              </a:rPr>
              <a:t> under extreme stress.  </a:t>
            </a:r>
            <a:r>
              <a:rPr lang="en-US" dirty="0">
                <a:latin typeface="Arial Black"/>
                <a:ea typeface="Arial Black"/>
                <a:cs typeface="Arial Black"/>
                <a:sym typeface="Arial Black"/>
              </a:rPr>
              <a:t>The video shows</a:t>
            </a:r>
            <a:r>
              <a:rPr lang="en-US" baseline="0" dirty="0">
                <a:latin typeface="Arial Black"/>
                <a:ea typeface="Arial Black"/>
                <a:cs typeface="Arial Black"/>
                <a:sym typeface="Arial Black"/>
              </a:rPr>
              <a:t> </a:t>
            </a:r>
            <a:r>
              <a:rPr lang="en-US" dirty="0">
                <a:latin typeface="Arial Black"/>
                <a:ea typeface="Arial Black"/>
                <a:cs typeface="Arial Black"/>
                <a:sym typeface="Arial Black"/>
              </a:rPr>
              <a:t>Social Proofing in action.</a:t>
            </a:r>
            <a:r>
              <a:rPr lang="en-US" baseline="0" dirty="0">
                <a:latin typeface="Arial Black"/>
                <a:ea typeface="Arial Black"/>
                <a:cs typeface="Arial Black"/>
                <a:sym typeface="Arial Black"/>
              </a:rPr>
              <a:t>  Initial denial even when it is obvious that the flames have reached the roof.  This then sparks a stress response from people that only know one way out.</a:t>
            </a:r>
            <a:endParaRPr lang="en-US" sz="1200" i="0" u="none" strike="noStrike" cap="none" dirty="0">
              <a:solidFill>
                <a:schemeClr val="dk1"/>
              </a:solidFill>
              <a:latin typeface="Arial Black"/>
              <a:ea typeface="Arial Black"/>
              <a:cs typeface="Arial Black"/>
              <a:sym typeface="Arial Black"/>
            </a:endParaRPr>
          </a:p>
        </p:txBody>
      </p:sp>
      <p:sp>
        <p:nvSpPr>
          <p:cNvPr id="665" name="Shape 665"/>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5505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1" name="Shape 671"/>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r>
              <a:rPr lang="en-US" u="sng">
                <a:solidFill>
                  <a:schemeClr val="hlink"/>
                </a:solidFill>
                <a:latin typeface="Arial Black"/>
                <a:ea typeface="Arial Black"/>
                <a:cs typeface="Arial Black"/>
                <a:sym typeface="Arial Black"/>
                <a:hlinkClick r:id="rId3"/>
              </a:rPr>
              <a:t>https://www.google.com/search?q=station+night+club&amp;tbm=isch&amp;tbo=u&amp;source=univ&amp;sa=X&amp;ved=0ahUKEwjjn9PM8erWAhUpl1QKHduBCx8QiR4IgQE&amp;biw=1600&amp;bih=794#imgrc=o0W15B-IAlAKeM</a:t>
            </a:r>
            <a:r>
              <a:rPr lang="en-US">
                <a:latin typeface="Arial Black"/>
                <a:ea typeface="Arial Black"/>
                <a:cs typeface="Arial Black"/>
                <a:sym typeface="Arial Black"/>
              </a:rPr>
              <a:t>:</a:t>
            </a:r>
          </a:p>
          <a:p>
            <a:pPr lvl="0">
              <a:spcBef>
                <a:spcPts val="0"/>
              </a:spcBef>
              <a:buNone/>
            </a:pPr>
            <a:endParaRPr>
              <a:latin typeface="Arial Black"/>
              <a:ea typeface="Arial Black"/>
              <a:cs typeface="Arial Black"/>
              <a:sym typeface="Arial Black"/>
            </a:endParaRPr>
          </a:p>
          <a:p>
            <a:pPr lvl="0">
              <a:spcBef>
                <a:spcPts val="0"/>
              </a:spcBef>
              <a:buNone/>
            </a:pPr>
            <a:endParaRPr>
              <a:latin typeface="Arial Black"/>
              <a:ea typeface="Arial Black"/>
              <a:cs typeface="Arial Black"/>
              <a:sym typeface="Arial Black"/>
            </a:endParaRPr>
          </a:p>
          <a:p>
            <a:pPr lvl="0">
              <a:spcBef>
                <a:spcPts val="0"/>
              </a:spcBef>
              <a:buClr>
                <a:schemeClr val="dk1"/>
              </a:buClr>
              <a:buSzPct val="25000"/>
              <a:buFont typeface="Arial"/>
              <a:buNone/>
            </a:pPr>
            <a:r>
              <a:rPr lang="en-US">
                <a:latin typeface="Arial Black"/>
                <a:ea typeface="Arial Black"/>
                <a:cs typeface="Arial Black"/>
                <a:sym typeface="Arial Black"/>
              </a:rPr>
              <a:t>Each yellow circle represents a bodies found at that location, with a total number bodies in white for that area.  The number of dead in the exit hall is 31.</a:t>
            </a:r>
          </a:p>
          <a:p>
            <a:pPr lvl="0">
              <a:spcBef>
                <a:spcPts val="0"/>
              </a:spcBef>
              <a:buClr>
                <a:schemeClr val="dk1"/>
              </a:buClr>
              <a:buSzPct val="25000"/>
              <a:buFont typeface="Arial"/>
              <a:buNone/>
            </a:pPr>
            <a:endParaRPr>
              <a:latin typeface="Arial Black"/>
              <a:ea typeface="Arial Black"/>
              <a:cs typeface="Arial Black"/>
              <a:sym typeface="Arial Black"/>
            </a:endParaRPr>
          </a:p>
          <a:p>
            <a:pPr lvl="0">
              <a:spcBef>
                <a:spcPts val="0"/>
              </a:spcBef>
              <a:buClr>
                <a:schemeClr val="dk1"/>
              </a:buClr>
              <a:buSzPct val="25000"/>
              <a:buFont typeface="Arial"/>
              <a:buNone/>
            </a:pPr>
            <a:r>
              <a:rPr lang="en-US">
                <a:latin typeface="Arial Black"/>
                <a:ea typeface="Arial Black"/>
                <a:cs typeface="Arial Black"/>
                <a:sym typeface="Arial Black"/>
              </a:rPr>
              <a:t>Initially there was no panic and people were still able to use their Human brain to process a proper response—to get out.  Once the primary entrance was clogged and inaccessible, panic set in and people reverted to their Lizard brain. The only thing they were thinking was to get out.  When they were able to think rationally, they knew there would be more than one exit, besides the one they used to enter the building earlier. However, under stress and relying solely on the Lizard brain, all they could think of was to flee to the door through which they had entered the building. When the Human brain shuts down, the Lizard brain takes over but provides very few options if not properly prepared ahead of time.  </a:t>
            </a:r>
          </a:p>
          <a:p>
            <a:pPr lvl="0">
              <a:spcBef>
                <a:spcPts val="0"/>
              </a:spcBef>
              <a:buNone/>
            </a:pPr>
            <a:endParaRPr>
              <a:latin typeface="Arial Black"/>
              <a:ea typeface="Arial Black"/>
              <a:cs typeface="Arial Black"/>
              <a:sym typeface="Arial Black"/>
            </a:endParaRPr>
          </a:p>
        </p:txBody>
      </p:sp>
      <p:sp>
        <p:nvSpPr>
          <p:cNvPr id="672" name="Shape 672"/>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3483484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9" name="Shape 679"/>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r>
              <a:rPr lang="en-US" u="sng" dirty="0">
                <a:solidFill>
                  <a:schemeClr val="hlink"/>
                </a:solidFill>
                <a:hlinkClick r:id="rId3"/>
              </a:rPr>
              <a:t>https://www.google.com/url?sa=i&amp;rct=j&amp;q=&amp;esrc=s&amp;source=images&amp;cd=&amp;cad=rja&amp;uact=8&amp;ved=0ahUKEwiarKmN9erWAhWCjVQKHbENDR4QjRwIBw&amp;url=https%3A%2F%2Fwww.reddit.com%2Fr%2Fwatchpeopledie%2Fcomments%2F6ubdni%2Fthe_station_nightclub_fire_which_occured_on%2F&amp;psig=AOvVaw1FmcZ32JTYb6cDUtBcEmJN&amp;ust=1507891767779653</a:t>
            </a:r>
          </a:p>
          <a:p>
            <a:pPr lvl="0">
              <a:spcBef>
                <a:spcPts val="0"/>
              </a:spcBef>
              <a:buNone/>
            </a:pPr>
            <a:endParaRPr dirty="0"/>
          </a:p>
          <a:p>
            <a:pPr lvl="0">
              <a:spcBef>
                <a:spcPts val="0"/>
              </a:spcBef>
              <a:buNone/>
            </a:pPr>
            <a:r>
              <a:rPr lang="en-US" dirty="0"/>
              <a:t>M- Here is best photo I can find.  </a:t>
            </a:r>
          </a:p>
        </p:txBody>
      </p:sp>
      <p:sp>
        <p:nvSpPr>
          <p:cNvPr id="680" name="Shape 680"/>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132633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spcAft>
                <a:spcPts val="0"/>
              </a:spcAft>
              <a:buSzPct val="25000"/>
              <a:buNone/>
            </a:pPr>
            <a:r>
              <a:rPr lang="en-US" sz="1200" i="0" u="none" strike="noStrike" cap="none" dirty="0">
                <a:solidFill>
                  <a:schemeClr val="dk1"/>
                </a:solidFill>
                <a:latin typeface="Arial Black"/>
                <a:ea typeface="Arial Black"/>
                <a:cs typeface="Arial Black"/>
                <a:sym typeface="Arial Black"/>
              </a:rPr>
              <a:t>The Federal definition of an active shooter event is “</a:t>
            </a:r>
            <a:r>
              <a:rPr lang="en-US" sz="1200" i="0" u="none" strike="noStrike" cap="none" dirty="0">
                <a:solidFill>
                  <a:srgbClr val="000000"/>
                </a:solidFill>
                <a:latin typeface="Arial Black"/>
                <a:ea typeface="Arial Black"/>
                <a:cs typeface="Arial Black"/>
                <a:sym typeface="Arial Black"/>
              </a:rPr>
              <a:t>one or more people actively engaged in killing or attempting to kill people in a confined and populated area” and then there are a bunch of caveats like – not gang related, not the by-product of another crime . . .</a:t>
            </a:r>
          </a:p>
          <a:p>
            <a:pPr marL="0" marR="0" lvl="0" indent="0" algn="l" rtl="0">
              <a:spcBef>
                <a:spcPts val="0"/>
              </a:spcBef>
              <a:spcAft>
                <a:spcPts val="0"/>
              </a:spcAft>
              <a:buSzPct val="25000"/>
              <a:buNone/>
            </a:pPr>
            <a:r>
              <a:rPr lang="en-US" sz="1200" i="0" u="none" strike="noStrike" cap="none" dirty="0">
                <a:solidFill>
                  <a:srgbClr val="000000"/>
                </a:solidFill>
                <a:latin typeface="Arial Black"/>
                <a:ea typeface="Arial Black"/>
                <a:cs typeface="Arial Black"/>
                <a:sym typeface="Arial Black"/>
              </a:rPr>
              <a:t> </a:t>
            </a:r>
          </a:p>
          <a:p>
            <a:pPr marL="0" marR="0" lvl="0" indent="0" algn="l" rtl="0">
              <a:spcBef>
                <a:spcPts val="0"/>
              </a:spcBef>
              <a:spcAft>
                <a:spcPts val="0"/>
              </a:spcAft>
              <a:buSzPct val="25000"/>
              <a:buNone/>
            </a:pPr>
            <a:r>
              <a:rPr lang="en-US" sz="1200" i="0" u="none" strike="noStrike" cap="none" dirty="0">
                <a:solidFill>
                  <a:srgbClr val="000000"/>
                </a:solidFill>
                <a:latin typeface="Arial Black"/>
                <a:ea typeface="Arial Black"/>
                <a:cs typeface="Arial Black"/>
                <a:sym typeface="Arial Black"/>
              </a:rPr>
              <a:t>Click for transition – </a:t>
            </a:r>
          </a:p>
          <a:p>
            <a:pPr marL="0" marR="0" lvl="0" indent="0" algn="l" rtl="0">
              <a:spcBef>
                <a:spcPts val="0"/>
              </a:spcBef>
              <a:spcAft>
                <a:spcPts val="0"/>
              </a:spcAft>
              <a:buSzPct val="25000"/>
              <a:buNone/>
            </a:pPr>
            <a:endParaRPr sz="1200" i="0" u="none" strike="noStrike" cap="none" dirty="0">
              <a:solidFill>
                <a:srgbClr val="000000"/>
              </a:solidFill>
              <a:latin typeface="Arial Black"/>
              <a:ea typeface="Arial Black"/>
              <a:cs typeface="Arial Black"/>
              <a:sym typeface="Arial Black"/>
            </a:endParaRPr>
          </a:p>
          <a:p>
            <a:pPr marL="0" marR="0" lvl="0" indent="0" algn="l" rtl="0">
              <a:spcBef>
                <a:spcPts val="0"/>
              </a:spcBef>
              <a:spcAft>
                <a:spcPts val="0"/>
              </a:spcAft>
              <a:buSzPct val="25000"/>
              <a:buNone/>
            </a:pPr>
            <a:r>
              <a:rPr lang="en-US" sz="1200" i="0" u="none" strike="noStrike" cap="none" dirty="0">
                <a:solidFill>
                  <a:srgbClr val="000000"/>
                </a:solidFill>
                <a:latin typeface="Arial Black"/>
                <a:ea typeface="Arial Black"/>
                <a:cs typeface="Arial Black"/>
                <a:sym typeface="Arial Black"/>
              </a:rPr>
              <a:t>It is useful to just think of them as attempted mass murders with a firearm.  Notice there is no requirement that a certain number of people be shot or killed.  Many of the events in the data that we will have few people shot.  Some have no one shot.</a:t>
            </a:r>
          </a:p>
          <a:p>
            <a:pPr marL="0" marR="0" lvl="0" indent="0" algn="l" rtl="0">
              <a:spcBef>
                <a:spcPts val="0"/>
              </a:spcBef>
              <a:spcAft>
                <a:spcPts val="0"/>
              </a:spcAft>
              <a:buSzPct val="25000"/>
              <a:buNone/>
            </a:pPr>
            <a:r>
              <a:rPr lang="en-US" sz="1200" i="0" u="none" strike="noStrike" cap="none" dirty="0">
                <a:solidFill>
                  <a:srgbClr val="000000"/>
                </a:solidFill>
                <a:latin typeface="Arial Black"/>
                <a:ea typeface="Arial Black"/>
                <a:cs typeface="Arial Black"/>
                <a:sym typeface="Arial Black"/>
              </a:rPr>
              <a:t> </a:t>
            </a:r>
          </a:p>
          <a:p>
            <a:pPr marL="0" marR="0" lvl="0" indent="0" algn="l" rtl="0">
              <a:spcBef>
                <a:spcPts val="0"/>
              </a:spcBef>
              <a:spcAft>
                <a:spcPts val="0"/>
              </a:spcAft>
              <a:buSzPct val="25000"/>
              <a:buNone/>
            </a:pPr>
            <a:r>
              <a:rPr lang="en-US" sz="1200" i="0" u="none" strike="noStrike" cap="none" dirty="0">
                <a:solidFill>
                  <a:srgbClr val="000000"/>
                </a:solidFill>
                <a:latin typeface="Arial Black"/>
                <a:ea typeface="Arial Black"/>
                <a:cs typeface="Arial Black"/>
                <a:sym typeface="Arial Black"/>
              </a:rPr>
              <a:t>The data we are going to discuss comes from the 2014 FBI report titled a study of active shooter incidents from 2000 to 2013. The data in this presentation has been updated to include 2014 events.</a:t>
            </a:r>
          </a:p>
        </p:txBody>
      </p:sp>
      <p:sp>
        <p:nvSpPr>
          <p:cNvPr id="245" name="Shape 245"/>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9952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7" name="Shape 687"/>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You obviously want to keep your Human brain running as long as you can.  These techniques can help you do it.</a:t>
            </a:r>
          </a:p>
          <a:p>
            <a:pPr marL="0" marR="0" lvl="0" indent="0" algn="l" rtl="0">
              <a:spcBef>
                <a:spcPts val="0"/>
              </a:spcBef>
              <a:buSzPct val="25000"/>
              <a:buNone/>
            </a:pPr>
            <a:endParaRPr sz="1200" i="0" u="none" strike="noStrike" cap="none">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1.  Tell yourself to calm down.</a:t>
            </a:r>
          </a:p>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2.  Breath in slowly through your nose, hold it at the top for 2 seconds, breath out slowly through your mouth, and hold it at the bottom for 2 seconds. This can slow your heart rate by 20-30 beats per minute and put you 1-2 conditions lower on the stress scale.</a:t>
            </a:r>
          </a:p>
          <a:p>
            <a:pPr marL="228600" marR="0" lvl="0" indent="-228600" algn="l" rtl="0">
              <a:spcBef>
                <a:spcPts val="0"/>
              </a:spcBef>
              <a:buClr>
                <a:schemeClr val="dk1"/>
              </a:buClr>
              <a:buSzPct val="100000"/>
              <a:buFont typeface="Arial Black"/>
              <a:buAutoNum type="arabicPeriod" startAt="3"/>
            </a:pPr>
            <a:r>
              <a:rPr lang="en-US" sz="1200" i="0" u="none" strike="noStrike" cap="none">
                <a:solidFill>
                  <a:schemeClr val="dk1"/>
                </a:solidFill>
                <a:latin typeface="Arial Black"/>
                <a:ea typeface="Arial Black"/>
                <a:cs typeface="Arial Black"/>
                <a:sym typeface="Arial Black"/>
              </a:rPr>
              <a:t>You are going to be scared, but you can change that to a more useful emotion like anger.</a:t>
            </a:r>
          </a:p>
          <a:p>
            <a:pPr marL="228600" marR="0" lvl="0" indent="-228600" algn="l" rtl="0">
              <a:spcBef>
                <a:spcPts val="0"/>
              </a:spcBef>
              <a:buClr>
                <a:schemeClr val="dk1"/>
              </a:buClr>
              <a:buSzPct val="100000"/>
              <a:buFont typeface="Arial Black"/>
              <a:buAutoNum type="arabicPeriod" startAt="3"/>
            </a:pPr>
            <a:r>
              <a:rPr lang="en-US" sz="1200" i="0" u="none" strike="noStrike" cap="none">
                <a:solidFill>
                  <a:schemeClr val="dk1"/>
                </a:solidFill>
                <a:latin typeface="Arial Black"/>
                <a:ea typeface="Arial Black"/>
                <a:cs typeface="Arial Black"/>
                <a:sym typeface="Arial Black"/>
              </a:rPr>
              <a:t>Stay fit.  Research has shown people who are fit are generally more able to cope with stress.</a:t>
            </a:r>
          </a:p>
        </p:txBody>
      </p:sp>
      <p:sp>
        <p:nvSpPr>
          <p:cNvPr id="688" name="Shape 688"/>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3426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7" name="Shape 697"/>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1" indent="0" algn="l" rtl="0">
              <a:lnSpc>
                <a:spcPct val="100000"/>
              </a:lnSpc>
              <a:spcBef>
                <a:spcPts val="0"/>
              </a:spcBef>
              <a:spcAft>
                <a:spcPts val="0"/>
              </a:spcAft>
              <a:buClr>
                <a:schemeClr val="dk1"/>
              </a:buClr>
              <a:buSzPct val="25000"/>
              <a:buFont typeface="Calibri"/>
              <a:buNone/>
            </a:pPr>
            <a:r>
              <a:rPr lang="en-US" i="0" u="none" strike="noStrike" cap="none" dirty="0">
                <a:solidFill>
                  <a:schemeClr val="dk1"/>
                </a:solidFill>
                <a:latin typeface="Arial Black"/>
                <a:ea typeface="Arial Black"/>
                <a:cs typeface="Arial Black"/>
                <a:sym typeface="Arial Black"/>
              </a:rPr>
              <a:t>No matter what, eventually people get placed under enough stress that their Human brain shuts down.</a:t>
            </a:r>
          </a:p>
          <a:p>
            <a:pPr marL="0" marR="0" lvl="1" indent="0" algn="l" rtl="0">
              <a:lnSpc>
                <a:spcPct val="100000"/>
              </a:lnSpc>
              <a:spcBef>
                <a:spcPts val="0"/>
              </a:spcBef>
              <a:spcAft>
                <a:spcPts val="0"/>
              </a:spcAft>
              <a:buClr>
                <a:schemeClr val="dk1"/>
              </a:buClr>
              <a:buSzPct val="25000"/>
              <a:buFont typeface="Calibri"/>
              <a:buNone/>
            </a:pPr>
            <a:endParaRPr i="0" u="none" strike="noStrike" cap="none" dirty="0">
              <a:solidFill>
                <a:schemeClr val="dk1"/>
              </a:solidFill>
              <a:latin typeface="Arial Black"/>
              <a:ea typeface="Arial Black"/>
              <a:cs typeface="Arial Black"/>
              <a:sym typeface="Arial Black"/>
            </a:endParaRPr>
          </a:p>
          <a:p>
            <a:pPr marL="0" marR="0" lvl="1" indent="0" algn="l" rtl="0">
              <a:lnSpc>
                <a:spcPct val="100000"/>
              </a:lnSpc>
              <a:spcBef>
                <a:spcPts val="0"/>
              </a:spcBef>
              <a:spcAft>
                <a:spcPts val="0"/>
              </a:spcAft>
              <a:buClr>
                <a:schemeClr val="dk1"/>
              </a:buClr>
              <a:buSzPct val="25000"/>
              <a:buFont typeface="Calibri"/>
              <a:buNone/>
            </a:pPr>
            <a:r>
              <a:rPr lang="en-US" i="0" u="none" strike="noStrike" cap="none" dirty="0">
                <a:solidFill>
                  <a:schemeClr val="dk1"/>
                </a:solidFill>
                <a:latin typeface="Arial Black"/>
                <a:ea typeface="Arial Black"/>
                <a:cs typeface="Arial Black"/>
                <a:sym typeface="Arial Black"/>
              </a:rPr>
              <a:t>One of the cool things about your Human brain is that you can use it to program your Lizard brain beforehand, when you are not under stress.  Then, your Lizard brain does a better job when you are under stress.</a:t>
            </a:r>
          </a:p>
          <a:p>
            <a:pPr marL="0" marR="0" lvl="1" indent="0" algn="l" rtl="0">
              <a:lnSpc>
                <a:spcPct val="100000"/>
              </a:lnSpc>
              <a:spcBef>
                <a:spcPts val="0"/>
              </a:spcBef>
              <a:spcAft>
                <a:spcPts val="0"/>
              </a:spcAft>
              <a:buClr>
                <a:schemeClr val="dk1"/>
              </a:buClr>
              <a:buSzPct val="25000"/>
              <a:buFont typeface="Calibri"/>
              <a:buNone/>
            </a:pPr>
            <a:endParaRPr i="0" u="none" strike="noStrike" cap="none" dirty="0">
              <a:solidFill>
                <a:schemeClr val="dk1"/>
              </a:solidFill>
              <a:latin typeface="Arial Black"/>
              <a:ea typeface="Arial Black"/>
              <a:cs typeface="Arial Black"/>
              <a:sym typeface="Arial Black"/>
            </a:endParaRPr>
          </a:p>
          <a:p>
            <a:pPr marL="0" marR="0" lvl="1" indent="0" algn="l" rtl="0">
              <a:lnSpc>
                <a:spcPct val="100000"/>
              </a:lnSpc>
              <a:spcBef>
                <a:spcPts val="0"/>
              </a:spcBef>
              <a:spcAft>
                <a:spcPts val="0"/>
              </a:spcAft>
              <a:buClr>
                <a:schemeClr val="dk1"/>
              </a:buClr>
              <a:buSzPct val="25000"/>
              <a:buFont typeface="Calibri"/>
              <a:buNone/>
            </a:pPr>
            <a:r>
              <a:rPr lang="en-US" i="1" u="none" strike="noStrike" cap="none" dirty="0">
                <a:solidFill>
                  <a:schemeClr val="dk1"/>
                </a:solidFill>
                <a:latin typeface="Arial Black"/>
                <a:ea typeface="Arial Black"/>
                <a:cs typeface="Arial Black"/>
                <a:sym typeface="Arial Black"/>
              </a:rPr>
              <a:t>Scripting</a:t>
            </a:r>
            <a:r>
              <a:rPr lang="en-US" i="0" u="none" strike="noStrike" cap="none" dirty="0">
                <a:solidFill>
                  <a:schemeClr val="dk1"/>
                </a:solidFill>
                <a:latin typeface="Arial Black"/>
                <a:ea typeface="Arial Black"/>
                <a:cs typeface="Arial Black"/>
                <a:sym typeface="Arial Black"/>
              </a:rPr>
              <a:t> means thinking through if/then scenarios in your head so that you have a better plan ready. Practicing reinforces this plan.</a:t>
            </a:r>
          </a:p>
          <a:p>
            <a:pPr marL="0" marR="0" lvl="0" indent="0" algn="l" rtl="0">
              <a:spcBef>
                <a:spcPts val="0"/>
              </a:spcBef>
              <a:buSzPct val="25000"/>
              <a:buNone/>
            </a:pPr>
            <a:endParaRPr i="0" u="none" strike="noStrike" cap="none" dirty="0">
              <a:solidFill>
                <a:schemeClr val="dk1"/>
              </a:solidFill>
              <a:latin typeface="Arial Black"/>
              <a:ea typeface="Arial Black"/>
              <a:cs typeface="Arial Black"/>
              <a:sym typeface="Arial Black"/>
            </a:endParaRPr>
          </a:p>
        </p:txBody>
      </p:sp>
      <p:sp>
        <p:nvSpPr>
          <p:cNvPr id="698" name="Shape 698"/>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8714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5" name="Shape 705"/>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Image 1:	http://blog.nationalinfantrymuseum.com/2011/09/ap-911-heroes-soothed-and-inspired.html</a:t>
            </a:r>
          </a:p>
          <a:p>
            <a:pPr marL="0" marR="0" lvl="0" indent="0" algn="l" rtl="0">
              <a:spcBef>
                <a:spcPts val="0"/>
              </a:spcBef>
              <a:buSzPct val="25000"/>
              <a:buNone/>
            </a:pPr>
            <a:endParaRPr sz="1200"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(Click on the slide to enlarge the inscription. Read the inscription when it enlarges.)</a:t>
            </a:r>
          </a:p>
          <a:p>
            <a:pPr marL="0" marR="0" lvl="0" indent="0" algn="l" rtl="0">
              <a:spcBef>
                <a:spcPts val="0"/>
              </a:spcBef>
              <a:buSzPct val="25000"/>
              <a:buNone/>
            </a:pPr>
            <a:endParaRPr sz="1200"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sz="1200" i="0" u="none" strike="noStrike" cap="none" dirty="0">
                <a:solidFill>
                  <a:schemeClr val="dk1"/>
                </a:solidFill>
                <a:latin typeface="Arial Black"/>
                <a:ea typeface="Arial Black"/>
                <a:cs typeface="Arial Black"/>
                <a:sym typeface="Arial Black"/>
              </a:rPr>
              <a:t>Explain that Rick </a:t>
            </a:r>
            <a:r>
              <a:rPr lang="en-US" sz="1200" i="0" u="none" strike="noStrike" cap="none" dirty="0" err="1">
                <a:solidFill>
                  <a:schemeClr val="dk1"/>
                </a:solidFill>
                <a:latin typeface="Arial Black"/>
                <a:ea typeface="Arial Black"/>
                <a:cs typeface="Arial Black"/>
                <a:sym typeface="Arial Black"/>
              </a:rPr>
              <a:t>Rescorla</a:t>
            </a:r>
            <a:r>
              <a:rPr lang="en-US" sz="1200" i="0" u="none" strike="noStrike" cap="none" dirty="0">
                <a:solidFill>
                  <a:schemeClr val="dk1"/>
                </a:solidFill>
                <a:latin typeface="Arial Black"/>
                <a:ea typeface="Arial Black"/>
                <a:cs typeface="Arial Black"/>
                <a:sym typeface="Arial Black"/>
              </a:rPr>
              <a:t> devoted his life to protecting his coworkers.  We aren’t asking civilians to go this far, but just take a few minutes and think about what might happen and how you should respond.</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706" name="Shape 706"/>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9383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r>
              <a:rPr lang="en-US" dirty="0">
                <a:latin typeface="Arial Black"/>
                <a:ea typeface="Arial Black"/>
                <a:cs typeface="Arial Black"/>
                <a:sym typeface="Arial Black"/>
              </a:rPr>
              <a:t>Spencer Stone, Alek </a:t>
            </a:r>
            <a:r>
              <a:rPr lang="en-US" dirty="0" err="1">
                <a:latin typeface="Arial Black"/>
                <a:ea typeface="Arial Black"/>
                <a:cs typeface="Arial Black"/>
                <a:sym typeface="Arial Black"/>
              </a:rPr>
              <a:t>Skarlatos</a:t>
            </a:r>
            <a:r>
              <a:rPr lang="en-US" baseline="0" dirty="0">
                <a:latin typeface="Arial Black"/>
                <a:ea typeface="Arial Black"/>
                <a:cs typeface="Arial Black"/>
                <a:sym typeface="Arial Black"/>
              </a:rPr>
              <a:t> and Anthony Sadler story.  These three men fought through fear and move to the decisive moment to defend not only themselves, but the others on the train that day.  Moving through denial and into action requires commitment to ones self as well as to the others that are depending on you to lead them in a grand social proofing experiment that could mean lives. </a:t>
            </a:r>
            <a:r>
              <a:rPr lang="en-US" dirty="0">
                <a:latin typeface="Arial Black"/>
                <a:ea typeface="Arial Black"/>
                <a:cs typeface="Arial Black"/>
                <a:sym typeface="Arial Black"/>
              </a:rPr>
              <a:t>  </a:t>
            </a:r>
          </a:p>
          <a:p>
            <a:pPr lvl="0">
              <a:spcBef>
                <a:spcPts val="0"/>
              </a:spcBef>
              <a:buNone/>
            </a:pPr>
            <a:endParaRPr dirty="0">
              <a:latin typeface="Arial Black"/>
              <a:ea typeface="Arial Black"/>
              <a:cs typeface="Arial Black"/>
              <a:sym typeface="Arial Black"/>
            </a:endParaRPr>
          </a:p>
          <a:p>
            <a:pPr lvl="0">
              <a:spcBef>
                <a:spcPts val="0"/>
              </a:spcBef>
              <a:buNone/>
            </a:pPr>
            <a:r>
              <a:rPr lang="en-US" dirty="0">
                <a:latin typeface="Arial Black"/>
                <a:ea typeface="Arial Black"/>
                <a:cs typeface="Arial Black"/>
                <a:sym typeface="Arial Black"/>
              </a:rPr>
              <a:t> AMANDA RIPLEY STATES THAT PEOPLE WHO CYCLE THROUGH THESE STAGES ARE MOST LIKELY TO SURVIVE. THIS IS A PRIME EXAMPLE IMO OF THAT.  </a:t>
            </a:r>
          </a:p>
          <a:p>
            <a:pPr lvl="0">
              <a:spcBef>
                <a:spcPts val="0"/>
              </a:spcBef>
              <a:buNone/>
            </a:pPr>
            <a:r>
              <a:rPr lang="en-US" dirty="0"/>
              <a:t> </a:t>
            </a:r>
          </a:p>
          <a:p>
            <a:pPr lvl="0">
              <a:spcBef>
                <a:spcPts val="0"/>
              </a:spcBef>
              <a:buNone/>
            </a:pPr>
            <a:endParaRPr dirty="0"/>
          </a:p>
        </p:txBody>
      </p:sp>
      <p:sp>
        <p:nvSpPr>
          <p:cNvPr id="719" name="Shape 719"/>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34</a:t>
            </a:fld>
            <a:endParaRPr lang="en-US"/>
          </a:p>
        </p:txBody>
      </p:sp>
    </p:spTree>
    <p:extLst>
      <p:ext uri="{BB962C8B-B14F-4D97-AF65-F5344CB8AC3E}">
        <p14:creationId xmlns:p14="http://schemas.microsoft.com/office/powerpoint/2010/main" val="32061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Shape 72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7" name="Shape 727"/>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Let’s look specifically at the response options we would like civilians to remember and reference them back to Ripley’s three phases of disaster response.</a:t>
            </a:r>
          </a:p>
        </p:txBody>
      </p:sp>
      <p:sp>
        <p:nvSpPr>
          <p:cNvPr id="728" name="Shape 728"/>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632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No Set Profile:</a:t>
            </a: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Range in age from young to senior citizens.</a:t>
            </a: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Most are male, but some have been female.</a:t>
            </a: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Come from all races.</a:t>
            </a:r>
          </a:p>
          <a:p>
            <a:pPr marL="0" marR="0" lvl="0" indent="0" algn="l" rtl="0">
              <a:spcBef>
                <a:spcPts val="0"/>
              </a:spcBef>
              <a:buSzPct val="25000"/>
              <a:buNone/>
            </a:pPr>
            <a:endParaRPr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Mindset:</a:t>
            </a: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Deliberate </a:t>
            </a: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Focused</a:t>
            </a: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Detached</a:t>
            </a: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Bully</a:t>
            </a: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Many kill themselves when confronted by the police.</a:t>
            </a:r>
          </a:p>
          <a:p>
            <a:pPr marL="457200" marR="0" lvl="1" indent="0" algn="l" rtl="0">
              <a:spcBef>
                <a:spcPts val="0"/>
              </a:spcBef>
              <a:buSzPct val="25000"/>
              <a:buNone/>
            </a:pPr>
            <a:endParaRPr i="0" u="none" strike="noStrike" cap="none" dirty="0">
              <a:solidFill>
                <a:schemeClr val="dk1"/>
              </a:solidFill>
              <a:latin typeface="Arial Black"/>
              <a:ea typeface="Arial Black"/>
              <a:cs typeface="Arial Black"/>
              <a:sym typeface="Arial Black"/>
            </a:endParaRP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Broadcast:</a:t>
            </a:r>
          </a:p>
          <a:p>
            <a:pPr marL="0" marR="0" lvl="0" indent="0" algn="l" rtl="0">
              <a:spcBef>
                <a:spcPts val="0"/>
              </a:spcBef>
              <a:buSzPct val="25000"/>
              <a:buNone/>
            </a:pPr>
            <a:r>
              <a:rPr lang="en-US" i="0" u="none" strike="noStrike" cap="none" dirty="0">
                <a:solidFill>
                  <a:schemeClr val="dk1"/>
                </a:solidFill>
                <a:latin typeface="Arial Black"/>
                <a:ea typeface="Arial Black"/>
                <a:cs typeface="Arial Black"/>
                <a:sym typeface="Arial Black"/>
              </a:rPr>
              <a:t>Some announce their intentions by posting on social media, talking to friends, or other methods.</a:t>
            </a:r>
          </a:p>
        </p:txBody>
      </p:sp>
      <p:sp>
        <p:nvSpPr>
          <p:cNvPr id="253" name="Shape 253"/>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819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endParaRPr dirty="0">
              <a:latin typeface="Arial Black"/>
              <a:ea typeface="Arial Black"/>
              <a:cs typeface="Arial Black"/>
              <a:sym typeface="Arial Black"/>
            </a:endParaRPr>
          </a:p>
          <a:p>
            <a:pPr lvl="0">
              <a:spcBef>
                <a:spcPts val="0"/>
              </a:spcBef>
              <a:buNone/>
            </a:pPr>
            <a:r>
              <a:rPr lang="en-US" dirty="0">
                <a:latin typeface="Arial Black"/>
                <a:ea typeface="Arial Black"/>
                <a:cs typeface="Arial Black"/>
                <a:sym typeface="Arial Black"/>
              </a:rPr>
              <a:t>Reference: FBI- MAKING PREVENTION A REALITY : IDENTIFYING, ASSESSING AND MANAGING THE THREAT OF TARGETED ATTACKS</a:t>
            </a:r>
          </a:p>
          <a:p>
            <a:pPr lvl="0">
              <a:spcBef>
                <a:spcPts val="0"/>
              </a:spcBef>
              <a:buNone/>
            </a:pPr>
            <a:endParaRPr dirty="0">
              <a:latin typeface="Arial Black"/>
              <a:ea typeface="Arial Black"/>
              <a:cs typeface="Arial Black"/>
              <a:sym typeface="Arial Black"/>
            </a:endParaRPr>
          </a:p>
          <a:p>
            <a:pPr lvl="0">
              <a:spcBef>
                <a:spcPts val="0"/>
              </a:spcBef>
              <a:buNone/>
            </a:pPr>
            <a:r>
              <a:rPr lang="en-US" dirty="0">
                <a:latin typeface="Arial Black"/>
                <a:ea typeface="Arial Black"/>
                <a:cs typeface="Arial Black"/>
                <a:sym typeface="Arial Black"/>
              </a:rPr>
              <a:t>The previous slide discusses some commonalities in the shooter(s).  Referring to the above slide we believe Awareness and Prevention is key to the successful intervention of an individual before they become and active shooter. </a:t>
            </a:r>
          </a:p>
          <a:p>
            <a:pPr lvl="0">
              <a:spcBef>
                <a:spcPts val="0"/>
              </a:spcBef>
              <a:buNone/>
            </a:pPr>
            <a:endParaRPr dirty="0">
              <a:latin typeface="Arial Black"/>
              <a:ea typeface="Arial Black"/>
              <a:cs typeface="Arial Black"/>
              <a:sym typeface="Arial Black"/>
            </a:endParaRPr>
          </a:p>
          <a:p>
            <a:pPr lvl="0">
              <a:spcBef>
                <a:spcPts val="0"/>
              </a:spcBef>
              <a:buNone/>
            </a:pPr>
            <a:r>
              <a:rPr lang="en-US" dirty="0">
                <a:latin typeface="Arial Black"/>
                <a:ea typeface="Arial Black"/>
                <a:cs typeface="Arial Black"/>
                <a:sym typeface="Arial Black"/>
              </a:rPr>
              <a:t>Certain </a:t>
            </a:r>
            <a:r>
              <a:rPr lang="en-US" u="sng" dirty="0">
                <a:latin typeface="Arial Black"/>
                <a:ea typeface="Arial Black"/>
                <a:cs typeface="Arial Black"/>
                <a:sym typeface="Arial Black"/>
              </a:rPr>
              <a:t>risk factors</a:t>
            </a:r>
            <a:r>
              <a:rPr lang="en-US" dirty="0">
                <a:latin typeface="Arial Black"/>
                <a:ea typeface="Arial Black"/>
                <a:cs typeface="Arial Black"/>
                <a:sym typeface="Arial Black"/>
              </a:rPr>
              <a:t> exist in individuals that may have a propensity for violence.  The above listed risk factors are of concern when evaluating a potential threat.  Does the person have any of these risk factors?  If so, what else is going on in that person’s life? Seek assistance from behavioral experts in the field if needed.    </a:t>
            </a:r>
          </a:p>
          <a:p>
            <a:pPr lvl="0">
              <a:spcBef>
                <a:spcPts val="0"/>
              </a:spcBef>
              <a:buNone/>
            </a:pPr>
            <a:endParaRPr dirty="0"/>
          </a:p>
          <a:p>
            <a:pPr lvl="0">
              <a:spcBef>
                <a:spcPts val="0"/>
              </a:spcBef>
              <a:buNone/>
            </a:pPr>
            <a:endParaRPr dirty="0"/>
          </a:p>
        </p:txBody>
      </p:sp>
      <p:sp>
        <p:nvSpPr>
          <p:cNvPr id="263" name="Shape 263"/>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Tree>
    <p:extLst>
      <p:ext uri="{BB962C8B-B14F-4D97-AF65-F5344CB8AC3E}">
        <p14:creationId xmlns:p14="http://schemas.microsoft.com/office/powerpoint/2010/main" val="2609722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701040" y="4473892"/>
            <a:ext cx="5608200" cy="3660600"/>
          </a:xfrm>
          <a:prstGeom prst="rect">
            <a:avLst/>
          </a:prstGeom>
        </p:spPr>
        <p:txBody>
          <a:bodyPr wrap="square" lIns="91425" tIns="91425" rIns="91425" bIns="91425" anchor="t" anchorCtr="0">
            <a:noAutofit/>
          </a:bodyPr>
          <a:lstStyle/>
          <a:p>
            <a:pPr lvl="0">
              <a:spcBef>
                <a:spcPts val="0"/>
              </a:spcBef>
              <a:buNone/>
            </a:pPr>
            <a:endParaRPr/>
          </a:p>
        </p:txBody>
      </p:sp>
      <p:sp>
        <p:nvSpPr>
          <p:cNvPr id="270" name="Shape 270"/>
          <p:cNvSpPr txBox="1">
            <a:spLocks noGrp="1"/>
          </p:cNvSpPr>
          <p:nvPr>
            <p:ph type="sldNum" idx="12"/>
          </p:nvPr>
        </p:nvSpPr>
        <p:spPr>
          <a:xfrm>
            <a:off x="3970938" y="8829967"/>
            <a:ext cx="3037800" cy="466500"/>
          </a:xfrm>
          <a:prstGeom prst="rect">
            <a:avLst/>
          </a:prstGeom>
        </p:spPr>
        <p:txBody>
          <a:bodyPr wrap="square"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5798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0" name="Shape 500"/>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Many believe schools are the most frequently attacked locations.  When combined, businesses and other commerce locations actually make up the majority of attack locations.  2000-2015 for a total 54%</a:t>
            </a:r>
          </a:p>
        </p:txBody>
      </p:sp>
      <p:sp>
        <p:nvSpPr>
          <p:cNvPr id="501" name="Shape 501"/>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911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7" name="Shape 507"/>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A shooter is connected if there is a direct relationship between the shooter and the attack site e.g. Employee/former employee or student/former student.  A little more than half are connected.</a:t>
            </a:r>
          </a:p>
        </p:txBody>
      </p:sp>
      <p:sp>
        <p:nvSpPr>
          <p:cNvPr id="508" name="Shape 508"/>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594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701040" y="4473892"/>
            <a:ext cx="5608320" cy="3660458"/>
          </a:xfrm>
          <a:prstGeom prst="rect">
            <a:avLst/>
          </a:prstGeom>
          <a:noFill/>
          <a:ln>
            <a:noFill/>
          </a:ln>
        </p:spPr>
        <p:txBody>
          <a:bodyPr wrap="square" lIns="93175" tIns="46575" rIns="93175" bIns="46575" anchor="t" anchorCtr="0">
            <a:noAutofit/>
          </a:bodyPr>
          <a:lstStyle/>
          <a:p>
            <a:pPr marL="0" marR="0" lvl="0" indent="0" algn="l" rtl="0">
              <a:spcBef>
                <a:spcPts val="0"/>
              </a:spcBef>
              <a:buSzPct val="25000"/>
              <a:buNone/>
            </a:pPr>
            <a:r>
              <a:rPr lang="en-US" sz="1200" i="0" u="none" strike="noStrike" cap="none">
                <a:solidFill>
                  <a:schemeClr val="dk1"/>
                </a:solidFill>
                <a:latin typeface="Arial Black"/>
                <a:ea typeface="Arial Black"/>
                <a:cs typeface="Arial Black"/>
                <a:sym typeface="Arial Black"/>
              </a:rPr>
              <a:t>Let’s take a look at some of the research into active shooter events.</a:t>
            </a:r>
          </a:p>
        </p:txBody>
      </p:sp>
      <p:sp>
        <p:nvSpPr>
          <p:cNvPr id="239" name="Shape 239"/>
          <p:cNvSpPr txBox="1">
            <a:spLocks noGrp="1"/>
          </p:cNvSpPr>
          <p:nvPr>
            <p:ph type="sldNum" idx="12"/>
          </p:nvPr>
        </p:nvSpPr>
        <p:spPr>
          <a:xfrm>
            <a:off x="3970938" y="8829967"/>
            <a:ext cx="3037840" cy="466433"/>
          </a:xfrm>
          <a:prstGeom prst="rect">
            <a:avLst/>
          </a:prstGeom>
          <a:noFill/>
          <a:ln>
            <a:noFill/>
          </a:ln>
        </p:spPr>
        <p:txBody>
          <a:bodyPr wrap="square"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2565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Picture">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1026405" y="634233"/>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20" name="Shape 20"/>
          <p:cNvPicPr preferRelativeResize="0"/>
          <p:nvPr/>
        </p:nvPicPr>
        <p:blipFill rotWithShape="1">
          <a:blip r:embed="rId2">
            <a:alphaModFix/>
          </a:blip>
          <a:srcRect/>
          <a:stretch/>
        </p:blipFill>
        <p:spPr>
          <a:xfrm>
            <a:off x="10241280" y="4709160"/>
            <a:ext cx="1468819" cy="19192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mall Words">
    <p:spTree>
      <p:nvGrpSpPr>
        <p:cNvPr id="1" name="Shape 206"/>
        <p:cNvGrpSpPr/>
        <p:nvPr/>
      </p:nvGrpSpPr>
      <p:grpSpPr>
        <a:xfrm>
          <a:off x="0" y="0"/>
          <a:ext cx="0" cy="0"/>
          <a:chOff x="0" y="0"/>
          <a:chExt cx="0" cy="0"/>
        </a:xfrm>
      </p:grpSpPr>
      <p:sp>
        <p:nvSpPr>
          <p:cNvPr id="207" name="Shape 207"/>
          <p:cNvSpPr txBox="1">
            <a:spLocks noGrp="1"/>
          </p:cNvSpPr>
          <p:nvPr>
            <p:ph type="ctrTitle"/>
          </p:nvPr>
        </p:nvSpPr>
        <p:spPr>
          <a:xfrm>
            <a:off x="1219200" y="1092200"/>
            <a:ext cx="10363200" cy="2609851"/>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Helvetica Neue"/>
              <a:buNone/>
              <a:defRPr sz="80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ig Words">
    <p:spTree>
      <p:nvGrpSpPr>
        <p:cNvPr id="1" name="Shape 208"/>
        <p:cNvGrpSpPr/>
        <p:nvPr/>
      </p:nvGrpSpPr>
      <p:grpSpPr>
        <a:xfrm>
          <a:off x="0" y="0"/>
          <a:ext cx="0" cy="0"/>
          <a:chOff x="0" y="0"/>
          <a:chExt cx="0" cy="0"/>
        </a:xfrm>
      </p:grpSpPr>
      <p:sp>
        <p:nvSpPr>
          <p:cNvPr id="209" name="Shape 209"/>
          <p:cNvSpPr txBox="1">
            <a:spLocks noGrp="1"/>
          </p:cNvSpPr>
          <p:nvPr>
            <p:ph type="ctrTitle"/>
          </p:nvPr>
        </p:nvSpPr>
        <p:spPr>
          <a:xfrm>
            <a:off x="1219200" y="1092200"/>
            <a:ext cx="10363200" cy="2609851"/>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Helvetica Neue"/>
              <a:buNone/>
              <a:defRPr sz="128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icture Slide">
    <p:bg>
      <p:bgPr>
        <a:solidFill>
          <a:schemeClr val="dk1"/>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1219200" y="990600"/>
            <a:ext cx="10972800" cy="1143000"/>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Helvetica Neue"/>
              <a:buNone/>
              <a:defRPr sz="128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6705600" y="990600"/>
            <a:ext cx="5486400" cy="6273800"/>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Helvetica Neue"/>
              <a:buNone/>
              <a:defRPr sz="80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4" name="Shape 214"/>
          <p:cNvSpPr>
            <a:spLocks noGrp="1"/>
          </p:cNvSpPr>
          <p:nvPr>
            <p:ph type="pic" idx="2"/>
          </p:nvPr>
        </p:nvSpPr>
        <p:spPr>
          <a:xfrm>
            <a:off x="0" y="0"/>
            <a:ext cx="6705600" cy="6858000"/>
          </a:xfrm>
          <a:prstGeom prst="rect">
            <a:avLst/>
          </a:prstGeom>
          <a:noFill/>
          <a:ln>
            <a:noFill/>
          </a:ln>
        </p:spPr>
        <p:txBody>
          <a:bodyPr wrap="square" lIns="91425" tIns="91425" rIns="91425" bIns="91425" anchor="t" anchorCtr="0"/>
          <a:lstStyle>
            <a:lvl1pPr marL="457189" marR="0" lvl="0" indent="-186234" algn="l" rtl="0">
              <a:spcBef>
                <a:spcPts val="853"/>
              </a:spcBef>
              <a:buClr>
                <a:schemeClr val="dk1"/>
              </a:buClr>
              <a:buSzPct val="99232"/>
              <a:buFont typeface="Arial"/>
              <a:buChar char="•"/>
              <a:defRPr sz="4267" b="0" i="0" u="none" strike="noStrike" cap="none">
                <a:solidFill>
                  <a:schemeClr val="dk1"/>
                </a:solidFill>
                <a:latin typeface="Calibri"/>
                <a:ea typeface="Calibri"/>
                <a:cs typeface="Calibri"/>
                <a:sym typeface="Calibri"/>
              </a:defRPr>
            </a:lvl1pPr>
            <a:lvl2pPr marL="990575" marR="0" lvl="1" indent="-156629" algn="l" rtl="0">
              <a:spcBef>
                <a:spcPts val="747"/>
              </a:spcBef>
              <a:buClr>
                <a:schemeClr val="dk1"/>
              </a:buClr>
              <a:buSzPct val="100891"/>
              <a:buFont typeface="Arial"/>
              <a:buChar char="–"/>
              <a:defRPr sz="3733" b="0" i="0" u="none" strike="noStrike" cap="none">
                <a:solidFill>
                  <a:schemeClr val="dk1"/>
                </a:solidFill>
                <a:latin typeface="Calibri"/>
                <a:ea typeface="Calibri"/>
                <a:cs typeface="Calibri"/>
                <a:sym typeface="Calibri"/>
              </a:defRPr>
            </a:lvl2pPr>
            <a:lvl3pPr marL="1523962" marR="0" lvl="2" indent="-11426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547" marR="0" lvl="3" indent="-148092"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4pPr>
            <a:lvl5pPr marL="2743131" marR="0" lvl="4" indent="-14807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5pPr>
            <a:lvl6pPr marL="3352716" marR="0" lvl="5" indent="-148061"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6pPr>
            <a:lvl7pPr marL="3962301" marR="0" lvl="6" indent="-14804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7pPr>
            <a:lvl8pPr marL="4571886" marR="0" lvl="7" indent="-148031"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8pPr>
            <a:lvl9pPr marL="5181470" marR="0" lvl="8" indent="-148015"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p:spTree>
      <p:nvGrpSpPr>
        <p:cNvPr id="1" name="Shape 215"/>
        <p:cNvGrpSpPr/>
        <p:nvPr/>
      </p:nvGrpSpPr>
      <p:grpSpPr>
        <a:xfrm>
          <a:off x="0" y="0"/>
          <a:ext cx="0" cy="0"/>
          <a:chOff x="0" y="0"/>
          <a:chExt cx="0" cy="0"/>
        </a:xfrm>
      </p:grpSpPr>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216"/>
        <p:cNvGrpSpPr/>
        <p:nvPr/>
      </p:nvGrpSpPr>
      <p:grpSpPr>
        <a:xfrm>
          <a:off x="0" y="0"/>
          <a:ext cx="0" cy="0"/>
          <a:chOff x="0" y="0"/>
          <a:chExt cx="0" cy="0"/>
        </a:xfrm>
      </p:grpSpPr>
      <p:sp>
        <p:nvSpPr>
          <p:cNvPr id="217" name="Shape 217"/>
          <p:cNvSpPr txBox="1">
            <a:spLocks noGrp="1"/>
          </p:cNvSpPr>
          <p:nvPr>
            <p:ph type="ctrTitle"/>
          </p:nvPr>
        </p:nvSpPr>
        <p:spPr>
          <a:xfrm>
            <a:off x="914400" y="990601"/>
            <a:ext cx="10363200" cy="2609851"/>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Helvetica Neue"/>
              <a:buNone/>
              <a:defRPr sz="80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lide">
    <p:spTree>
      <p:nvGrpSpPr>
        <p:cNvPr id="1" name="Shape 218"/>
        <p:cNvGrpSpPr/>
        <p:nvPr/>
      </p:nvGrpSpPr>
      <p:grpSpPr>
        <a:xfrm>
          <a:off x="0" y="0"/>
          <a:ext cx="0" cy="0"/>
          <a:chOff x="0" y="0"/>
          <a:chExt cx="0" cy="0"/>
        </a:xfrm>
      </p:grpSpPr>
      <p:sp>
        <p:nvSpPr>
          <p:cNvPr id="219" name="Shape 219"/>
          <p:cNvSpPr txBox="1">
            <a:spLocks noGrp="1"/>
          </p:cNvSpPr>
          <p:nvPr>
            <p:ph type="ctrTitle"/>
          </p:nvPr>
        </p:nvSpPr>
        <p:spPr>
          <a:xfrm>
            <a:off x="914400" y="990601"/>
            <a:ext cx="10363200" cy="2609851"/>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Questrial"/>
              <a:buNone/>
              <a:defRPr sz="12800" b="1" i="0" u="none" strike="noStrike" cap="none">
                <a:solidFill>
                  <a:schemeClr val="lt1"/>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Shape 220"/>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1219200" y="990600"/>
            <a:ext cx="10972800" cy="1143000"/>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Helvetica Neue"/>
              <a:buNone/>
              <a:defRPr sz="128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3" name="Shape 223"/>
          <p:cNvSpPr txBox="1">
            <a:spLocks noGrp="1"/>
          </p:cNvSpPr>
          <p:nvPr>
            <p:ph type="body" idx="1"/>
          </p:nvPr>
        </p:nvSpPr>
        <p:spPr>
          <a:xfrm>
            <a:off x="609600" y="1600201"/>
            <a:ext cx="10972800" cy="4525963"/>
          </a:xfrm>
          <a:prstGeom prst="rect">
            <a:avLst/>
          </a:prstGeom>
          <a:noFill/>
          <a:ln>
            <a:noFill/>
          </a:ln>
        </p:spPr>
        <p:txBody>
          <a:bodyPr wrap="square" lIns="91425" tIns="91425" rIns="91425" bIns="91425" anchor="t" anchorCtr="0"/>
          <a:lstStyle>
            <a:lvl1pPr marL="457189" marR="0" lvl="0" indent="-186234" algn="l" rtl="0">
              <a:spcBef>
                <a:spcPts val="853"/>
              </a:spcBef>
              <a:buClr>
                <a:schemeClr val="dk1"/>
              </a:buClr>
              <a:buSzPct val="99232"/>
              <a:buFont typeface="Arial"/>
              <a:buChar char="•"/>
              <a:defRPr sz="4267" b="0" i="0" u="none" strike="noStrike" cap="none">
                <a:solidFill>
                  <a:schemeClr val="dk1"/>
                </a:solidFill>
                <a:latin typeface="Calibri"/>
                <a:ea typeface="Calibri"/>
                <a:cs typeface="Calibri"/>
                <a:sym typeface="Calibri"/>
              </a:defRPr>
            </a:lvl1pPr>
            <a:lvl2pPr marL="990575" marR="0" lvl="1" indent="-156629" algn="l" rtl="0">
              <a:spcBef>
                <a:spcPts val="747"/>
              </a:spcBef>
              <a:buClr>
                <a:schemeClr val="dk1"/>
              </a:buClr>
              <a:buSzPct val="100891"/>
              <a:buFont typeface="Arial"/>
              <a:buChar char="–"/>
              <a:defRPr sz="3733" b="0" i="0" u="none" strike="noStrike" cap="none">
                <a:solidFill>
                  <a:schemeClr val="dk1"/>
                </a:solidFill>
                <a:latin typeface="Calibri"/>
                <a:ea typeface="Calibri"/>
                <a:cs typeface="Calibri"/>
                <a:sym typeface="Calibri"/>
              </a:defRPr>
            </a:lvl2pPr>
            <a:lvl3pPr marL="1523962" marR="0" lvl="2" indent="-114262"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547" marR="0" lvl="3" indent="-148092"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4pPr>
            <a:lvl5pPr marL="2743131" marR="0" lvl="4" indent="-14807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5pPr>
            <a:lvl6pPr marL="3352716" marR="0" lvl="5" indent="-148061"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6pPr>
            <a:lvl7pPr marL="3962301" marR="0" lvl="6" indent="-148046"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7pPr>
            <a:lvl8pPr marL="4571886" marR="0" lvl="7" indent="-148031"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8pPr>
            <a:lvl9pPr marL="5181470" marR="0" lvl="8" indent="-148015" algn="l" rtl="0">
              <a:spcBef>
                <a:spcPts val="533"/>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90907" y="562356"/>
            <a:ext cx="11839575" cy="2876551"/>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Helvetica Neue"/>
              <a:buNone/>
              <a:defRPr sz="120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6" name="Shape 226"/>
          <p:cNvSpPr txBox="1">
            <a:spLocks noGrp="1"/>
          </p:cNvSpPr>
          <p:nvPr>
            <p:ph type="sldNum" idx="12"/>
          </p:nvPr>
        </p:nvSpPr>
        <p:spPr>
          <a:xfrm>
            <a:off x="5988448" y="6562726"/>
            <a:ext cx="200025" cy="20955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fld id="{00000000-1234-1234-1234-123412341234}" type="slidenum">
              <a:rPr lang="en-US" sz="1800" b="0" i="0" u="none" strike="noStrike" cap="none">
                <a:solidFill>
                  <a:srgbClr val="000000"/>
                </a:solidFill>
                <a:latin typeface="Calibri"/>
                <a:ea typeface="Calibri"/>
                <a:cs typeface="Calibri"/>
                <a:sym typeface="Calibri"/>
              </a:rPr>
              <a:t>‹#›</a:t>
            </a:fld>
            <a:endParaRPr lang="en-US" sz="1800" b="0" i="0" u="none" strike="noStrike" cap="none">
              <a:solidFill>
                <a:srgbClr val="000000"/>
              </a:solidFill>
              <a:latin typeface="Calibri"/>
              <a:ea typeface="Calibri"/>
              <a:cs typeface="Calibri"/>
              <a:sym typeface="Calibri"/>
            </a:endParaRP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026405" y="634233"/>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609600" y="1600201"/>
            <a:ext cx="5384800" cy="4525963"/>
          </a:xfrm>
          <a:prstGeom prst="rect">
            <a:avLst/>
          </a:prstGeom>
          <a:noFill/>
          <a:ln>
            <a:noFill/>
          </a:ln>
        </p:spPr>
        <p:txBody>
          <a:bodyPr wrap="square" lIns="91425" tIns="91425" rIns="91425" bIns="91425" anchor="t" anchorCtr="0"/>
          <a:lstStyle>
            <a:lvl1pPr marL="228600" marR="0" lvl="0" indent="8445" algn="l" rtl="0">
              <a:lnSpc>
                <a:spcPct val="80000"/>
              </a:lnSpc>
              <a:spcBef>
                <a:spcPts val="0"/>
              </a:spcBef>
              <a:buClr>
                <a:schemeClr val="lt1"/>
              </a:buClr>
              <a:buSzPct val="100891"/>
              <a:buFont typeface="Arial"/>
              <a:buChar char="•"/>
              <a:defRPr sz="3733" b="0" i="0" u="none" strike="noStrike" cap="none">
                <a:solidFill>
                  <a:schemeClr val="lt1"/>
                </a:solidFill>
                <a:latin typeface="Arial Black"/>
                <a:ea typeface="Arial Black"/>
                <a:cs typeface="Arial Black"/>
                <a:sym typeface="Arial Black"/>
              </a:defRPr>
            </a:lvl1pPr>
            <a:lvl2pPr marL="685800" marR="0" lvl="1" indent="-25400" algn="l" rtl="0">
              <a:lnSpc>
                <a:spcPct val="80000"/>
              </a:lnSpc>
              <a:spcBef>
                <a:spcPts val="0"/>
              </a:spcBef>
              <a:buClr>
                <a:schemeClr val="lt1"/>
              </a:buClr>
              <a:buSzPct val="100000"/>
              <a:buFont typeface="Arial"/>
              <a:buChar char="•"/>
              <a:defRPr sz="3200" b="0" i="0" u="none" strike="noStrike" cap="none">
                <a:solidFill>
                  <a:schemeClr val="lt1"/>
                </a:solidFill>
                <a:latin typeface="Arial Black"/>
                <a:ea typeface="Arial Black"/>
                <a:cs typeface="Arial Black"/>
                <a:sym typeface="Arial Black"/>
              </a:defRPr>
            </a:lvl2pPr>
            <a:lvl3pPr marL="1143000" marR="0" lvl="2" indent="-59245" algn="l" rtl="0">
              <a:lnSpc>
                <a:spcPct val="90000"/>
              </a:lnSpc>
              <a:spcBef>
                <a:spcPts val="500"/>
              </a:spcBef>
              <a:buClr>
                <a:schemeClr val="lt1"/>
              </a:buClr>
              <a:buSzPct val="98777"/>
              <a:buFont typeface="Arial"/>
              <a:buChar char="•"/>
              <a:defRPr sz="2667" b="0" i="0" u="none" strike="noStrike" cap="none">
                <a:solidFill>
                  <a:schemeClr val="lt1"/>
                </a:solidFill>
                <a:latin typeface="Arial Black"/>
                <a:ea typeface="Arial Black"/>
                <a:cs typeface="Arial Black"/>
                <a:sym typeface="Arial Black"/>
              </a:defRPr>
            </a:lvl3pPr>
            <a:lvl4pPr marL="1600200" marR="0" lvl="3"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4pPr>
            <a:lvl5pPr marL="2057400" marR="0" lvl="4"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5pPr>
            <a:lvl6pPr marL="2514600" marR="0" lvl="5"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6pPr>
            <a:lvl7pPr marL="2971800" marR="0" lvl="6"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7pPr>
            <a:lvl8pPr marL="3429000" marR="0" lvl="7"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8pPr>
            <a:lvl9pPr marL="3886200" marR="0" lvl="8"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6197600" y="1600201"/>
            <a:ext cx="5384800" cy="4525963"/>
          </a:xfrm>
          <a:prstGeom prst="rect">
            <a:avLst/>
          </a:prstGeom>
          <a:noFill/>
          <a:ln>
            <a:noFill/>
          </a:ln>
        </p:spPr>
        <p:txBody>
          <a:bodyPr wrap="square" lIns="91425" tIns="91425" rIns="91425" bIns="91425" anchor="t" anchorCtr="0"/>
          <a:lstStyle>
            <a:lvl1pPr marL="228600" marR="0" lvl="0" indent="8445" algn="l" rtl="0">
              <a:lnSpc>
                <a:spcPct val="80000"/>
              </a:lnSpc>
              <a:spcBef>
                <a:spcPts val="0"/>
              </a:spcBef>
              <a:buClr>
                <a:schemeClr val="lt1"/>
              </a:buClr>
              <a:buSzPct val="100891"/>
              <a:buFont typeface="Arial"/>
              <a:buChar char="•"/>
              <a:defRPr sz="3733" b="0" i="0" u="none" strike="noStrike" cap="none">
                <a:solidFill>
                  <a:schemeClr val="lt1"/>
                </a:solidFill>
                <a:latin typeface="Arial Black"/>
                <a:ea typeface="Arial Black"/>
                <a:cs typeface="Arial Black"/>
                <a:sym typeface="Arial Black"/>
              </a:defRPr>
            </a:lvl1pPr>
            <a:lvl2pPr marL="685800" marR="0" lvl="1" indent="-25400" algn="l" rtl="0">
              <a:lnSpc>
                <a:spcPct val="80000"/>
              </a:lnSpc>
              <a:spcBef>
                <a:spcPts val="0"/>
              </a:spcBef>
              <a:buClr>
                <a:schemeClr val="lt1"/>
              </a:buClr>
              <a:buSzPct val="100000"/>
              <a:buFont typeface="Arial"/>
              <a:buChar char="•"/>
              <a:defRPr sz="3200" b="0" i="0" u="none" strike="noStrike" cap="none">
                <a:solidFill>
                  <a:schemeClr val="lt1"/>
                </a:solidFill>
                <a:latin typeface="Arial Black"/>
                <a:ea typeface="Arial Black"/>
                <a:cs typeface="Arial Black"/>
                <a:sym typeface="Arial Black"/>
              </a:defRPr>
            </a:lvl2pPr>
            <a:lvl3pPr marL="1143000" marR="0" lvl="2" indent="-59245" algn="l" rtl="0">
              <a:lnSpc>
                <a:spcPct val="90000"/>
              </a:lnSpc>
              <a:spcBef>
                <a:spcPts val="500"/>
              </a:spcBef>
              <a:buClr>
                <a:schemeClr val="lt1"/>
              </a:buClr>
              <a:buSzPct val="98777"/>
              <a:buFont typeface="Arial"/>
              <a:buChar char="•"/>
              <a:defRPr sz="2667" b="0" i="0" u="none" strike="noStrike" cap="none">
                <a:solidFill>
                  <a:schemeClr val="lt1"/>
                </a:solidFill>
                <a:latin typeface="Arial Black"/>
                <a:ea typeface="Arial Black"/>
                <a:cs typeface="Arial Black"/>
                <a:sym typeface="Arial Black"/>
              </a:defRPr>
            </a:lvl3pPr>
            <a:lvl4pPr marL="1600200" marR="0" lvl="3"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4pPr>
            <a:lvl5pPr marL="2057400" marR="0" lvl="4"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5pPr>
            <a:lvl6pPr marL="2514600" marR="0" lvl="5"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6pPr>
            <a:lvl7pPr marL="2971800" marR="0" lvl="6"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7pPr>
            <a:lvl8pPr marL="3429000" marR="0" lvl="7"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8pPr>
            <a:lvl9pPr marL="3886200" marR="0" lvl="8"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95104D-8DD6-443C-885F-D0E42EE08D4B}"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2763274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95104D-8DD6-443C-885F-D0E42EE08D4B}"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2119644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95104D-8DD6-443C-885F-D0E42EE08D4B}"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2106589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95104D-8DD6-443C-885F-D0E42EE08D4B}"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1594612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95104D-8DD6-443C-885F-D0E42EE08D4B}" type="datetimeFigureOut">
              <a:rPr lang="en-US" smtClean="0"/>
              <a:t>2/10/2020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884722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95104D-8DD6-443C-885F-D0E42EE08D4B}" type="datetimeFigureOut">
              <a:rPr lang="en-US" smtClean="0"/>
              <a:t>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232852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5104D-8DD6-443C-885F-D0E42EE08D4B}" type="datetimeFigureOut">
              <a:rPr lang="en-US" smtClean="0"/>
              <a:t>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3822997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95104D-8DD6-443C-885F-D0E42EE08D4B}"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747890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95104D-8DD6-443C-885F-D0E42EE08D4B}"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1042369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95104D-8DD6-443C-885F-D0E42EE08D4B}"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764733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1022733" y="634233"/>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1022733" y="1959796"/>
            <a:ext cx="10515600" cy="4351338"/>
          </a:xfrm>
          <a:prstGeom prst="rect">
            <a:avLst/>
          </a:prstGeom>
          <a:noFill/>
          <a:ln>
            <a:noFill/>
          </a:ln>
        </p:spPr>
        <p:txBody>
          <a:bodyPr wrap="square" lIns="91425" tIns="91425" rIns="91425" bIns="91425" anchor="t" anchorCtr="0"/>
          <a:lstStyle>
            <a:lvl1pPr marL="228600" marR="0" lvl="0" indent="76200" algn="l" rtl="0">
              <a:lnSpc>
                <a:spcPct val="80000"/>
              </a:lnSpc>
              <a:spcBef>
                <a:spcPts val="0"/>
              </a:spcBef>
              <a:buClr>
                <a:schemeClr val="lt1"/>
              </a:buClr>
              <a:buSzPct val="100000"/>
              <a:buFont typeface="Arial"/>
              <a:buChar char="•"/>
              <a:defRPr sz="4800" b="0" i="0" u="none" strike="noStrike" cap="none">
                <a:solidFill>
                  <a:schemeClr val="lt1"/>
                </a:solidFill>
                <a:latin typeface="Arial Black"/>
                <a:ea typeface="Arial Black"/>
                <a:cs typeface="Arial Black"/>
                <a:sym typeface="Arial Black"/>
              </a:defRPr>
            </a:lvl1pPr>
            <a:lvl2pPr marL="685800" marR="0" lvl="1" indent="0" algn="l" rtl="0">
              <a:lnSpc>
                <a:spcPct val="80000"/>
              </a:lnSpc>
              <a:spcBef>
                <a:spcPts val="0"/>
              </a:spcBef>
              <a:buClr>
                <a:schemeClr val="lt1"/>
              </a:buClr>
              <a:buSzPct val="100000"/>
              <a:buFont typeface="Arial"/>
              <a:buChar char="•"/>
              <a:defRPr sz="3600" b="0" i="0" u="none" strike="noStrike" cap="none">
                <a:solidFill>
                  <a:schemeClr val="lt1"/>
                </a:solidFill>
                <a:latin typeface="Arial Black"/>
                <a:ea typeface="Arial Black"/>
                <a:cs typeface="Arial Black"/>
                <a:sym typeface="Arial Black"/>
              </a:defRPr>
            </a:lvl2pPr>
            <a:lvl3pPr marL="1143000" marR="0" lvl="2" indent="-101600" algn="l" rtl="0">
              <a:lnSpc>
                <a:spcPct val="90000"/>
              </a:lnSpc>
              <a:spcBef>
                <a:spcPts val="500"/>
              </a:spcBef>
              <a:buClr>
                <a:schemeClr val="lt1"/>
              </a:buClr>
              <a:buSzPct val="100000"/>
              <a:buFont typeface="Arial"/>
              <a:buChar char="•"/>
              <a:defRPr sz="2000" b="0" i="0" u="none" strike="noStrike" cap="none">
                <a:solidFill>
                  <a:schemeClr val="lt1"/>
                </a:solidFill>
                <a:latin typeface="Arial Black"/>
                <a:ea typeface="Arial Black"/>
                <a:cs typeface="Arial Black"/>
                <a:sym typeface="Arial Black"/>
              </a:defRPr>
            </a:lvl3pPr>
            <a:lvl4pPr marL="1600200" marR="0" lvl="3" indent="-114300" algn="l" rtl="0">
              <a:lnSpc>
                <a:spcPct val="90000"/>
              </a:lnSpc>
              <a:spcBef>
                <a:spcPts val="500"/>
              </a:spcBef>
              <a:buClr>
                <a:schemeClr val="lt1"/>
              </a:buClr>
              <a:buSzPct val="100000"/>
              <a:buFont typeface="Arial"/>
              <a:buChar char="•"/>
              <a:defRPr sz="1800" b="0" i="0" u="none" strike="noStrike" cap="none">
                <a:solidFill>
                  <a:schemeClr val="lt1"/>
                </a:solidFill>
                <a:latin typeface="Arial Black"/>
                <a:ea typeface="Arial Black"/>
                <a:cs typeface="Arial Black"/>
                <a:sym typeface="Arial Black"/>
              </a:defRPr>
            </a:lvl4pPr>
            <a:lvl5pPr marL="2057400" marR="0" lvl="4" indent="-114300" algn="l" rtl="0">
              <a:lnSpc>
                <a:spcPct val="90000"/>
              </a:lnSpc>
              <a:spcBef>
                <a:spcPts val="500"/>
              </a:spcBef>
              <a:buClr>
                <a:schemeClr val="lt1"/>
              </a:buClr>
              <a:buSzPct val="100000"/>
              <a:buFont typeface="Arial"/>
              <a:buChar char="•"/>
              <a:defRPr sz="1800" b="0" i="0" u="none" strike="noStrike" cap="none">
                <a:solidFill>
                  <a:schemeClr val="lt1"/>
                </a:solidFill>
                <a:latin typeface="Arial Black"/>
                <a:ea typeface="Arial Black"/>
                <a:cs typeface="Arial Black"/>
                <a:sym typeface="Arial Black"/>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 name="Shape 28"/>
          <p:cNvPicPr preferRelativeResize="0"/>
          <p:nvPr/>
        </p:nvPicPr>
        <p:blipFill rotWithShape="1">
          <a:blip r:embed="rId2">
            <a:alphaModFix/>
          </a:blip>
          <a:srcRect/>
          <a:stretch/>
        </p:blipFill>
        <p:spPr>
          <a:xfrm>
            <a:off x="10241280" y="4709160"/>
            <a:ext cx="1468819" cy="191925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95104D-8DD6-443C-885F-D0E42EE08D4B}"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C5B67-7827-44AB-B02A-738D5F88A19A}" type="slidenum">
              <a:rPr lang="en-US" smtClean="0"/>
              <a:t>‹#›</a:t>
            </a:fld>
            <a:endParaRPr lang="en-US"/>
          </a:p>
        </p:txBody>
      </p:sp>
    </p:spTree>
    <p:extLst>
      <p:ext uri="{BB962C8B-B14F-4D97-AF65-F5344CB8AC3E}">
        <p14:creationId xmlns:p14="http://schemas.microsoft.com/office/powerpoint/2010/main" val="177830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026405" y="634233"/>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609603" y="1535113"/>
            <a:ext cx="5386917" cy="639763"/>
          </a:xfrm>
          <a:prstGeom prst="rect">
            <a:avLst/>
          </a:prstGeom>
          <a:noFill/>
          <a:ln>
            <a:noFill/>
          </a:ln>
        </p:spPr>
        <p:txBody>
          <a:bodyPr wrap="square" lIns="91425" tIns="91425" rIns="91425" bIns="91425" anchor="b" anchorCtr="0"/>
          <a:lstStyle>
            <a:lvl1pPr marL="0" marR="0" lvl="0" indent="0" algn="l" rtl="0">
              <a:lnSpc>
                <a:spcPct val="80000"/>
              </a:lnSpc>
              <a:spcBef>
                <a:spcPts val="0"/>
              </a:spcBef>
              <a:buClr>
                <a:schemeClr val="lt1"/>
              </a:buClr>
              <a:buFont typeface="Arial"/>
              <a:buNone/>
              <a:defRPr sz="3200" b="1" i="0" u="none" strike="noStrike" cap="none">
                <a:solidFill>
                  <a:schemeClr val="lt1"/>
                </a:solidFill>
                <a:latin typeface="Arial Black"/>
                <a:ea typeface="Arial Black"/>
                <a:cs typeface="Arial Black"/>
                <a:sym typeface="Arial Black"/>
              </a:defRPr>
            </a:lvl1pPr>
            <a:lvl2pPr marL="609570" marR="0" lvl="1" indent="-12670" algn="l" rtl="0">
              <a:lnSpc>
                <a:spcPct val="80000"/>
              </a:lnSpc>
              <a:spcBef>
                <a:spcPts val="0"/>
              </a:spcBef>
              <a:buClr>
                <a:schemeClr val="lt1"/>
              </a:buClr>
              <a:buFont typeface="Arial"/>
              <a:buNone/>
              <a:defRPr sz="2667" b="1" i="0" u="none" strike="noStrike" cap="none">
                <a:solidFill>
                  <a:schemeClr val="lt1"/>
                </a:solidFill>
                <a:latin typeface="Arial Black"/>
                <a:ea typeface="Arial Black"/>
                <a:cs typeface="Arial Black"/>
                <a:sym typeface="Arial Black"/>
              </a:defRPr>
            </a:lvl2pPr>
            <a:lvl3pPr marL="1219139" marR="0" lvl="2" indent="-12638" algn="l" rtl="0">
              <a:lnSpc>
                <a:spcPct val="90000"/>
              </a:lnSpc>
              <a:spcBef>
                <a:spcPts val="500"/>
              </a:spcBef>
              <a:buClr>
                <a:schemeClr val="lt1"/>
              </a:buClr>
              <a:buFont typeface="Arial"/>
              <a:buNone/>
              <a:defRPr sz="2400" b="1" i="0" u="none" strike="noStrike" cap="none">
                <a:solidFill>
                  <a:schemeClr val="lt1"/>
                </a:solidFill>
                <a:latin typeface="Arial Black"/>
                <a:ea typeface="Arial Black"/>
                <a:cs typeface="Arial Black"/>
                <a:sym typeface="Arial Black"/>
              </a:defRPr>
            </a:lvl3pPr>
            <a:lvl4pPr marL="1828708" marR="0" lvl="3" indent="-12608" algn="l" rtl="0">
              <a:lnSpc>
                <a:spcPct val="90000"/>
              </a:lnSpc>
              <a:spcBef>
                <a:spcPts val="500"/>
              </a:spcBef>
              <a:buClr>
                <a:schemeClr val="lt1"/>
              </a:buClr>
              <a:buFont typeface="Arial"/>
              <a:buNone/>
              <a:defRPr sz="2133" b="1" i="0" u="none" strike="noStrike" cap="none">
                <a:solidFill>
                  <a:schemeClr val="lt1"/>
                </a:solidFill>
                <a:latin typeface="Arial Black"/>
                <a:ea typeface="Arial Black"/>
                <a:cs typeface="Arial Black"/>
                <a:sym typeface="Arial Black"/>
              </a:defRPr>
            </a:lvl4pPr>
            <a:lvl5pPr marL="2438278" marR="0" lvl="4" indent="-12577" algn="l" rtl="0">
              <a:lnSpc>
                <a:spcPct val="90000"/>
              </a:lnSpc>
              <a:spcBef>
                <a:spcPts val="500"/>
              </a:spcBef>
              <a:buClr>
                <a:schemeClr val="lt1"/>
              </a:buClr>
              <a:buFont typeface="Arial"/>
              <a:buNone/>
              <a:defRPr sz="2133" b="1" i="0" u="none" strike="noStrike" cap="none">
                <a:solidFill>
                  <a:schemeClr val="lt1"/>
                </a:solidFill>
                <a:latin typeface="Arial Black"/>
                <a:ea typeface="Arial Black"/>
                <a:cs typeface="Arial Black"/>
                <a:sym typeface="Arial Black"/>
              </a:defRPr>
            </a:lvl5pPr>
            <a:lvl6pPr marL="3047848" marR="0" lvl="5" indent="-12548" algn="l" rtl="0">
              <a:lnSpc>
                <a:spcPct val="90000"/>
              </a:lnSpc>
              <a:spcBef>
                <a:spcPts val="500"/>
              </a:spcBef>
              <a:buClr>
                <a:schemeClr val="dk1"/>
              </a:buClr>
              <a:buFont typeface="Arial"/>
              <a:buNone/>
              <a:defRPr sz="2133" b="1" i="0" u="none" strike="noStrike" cap="none">
                <a:solidFill>
                  <a:schemeClr val="dk1"/>
                </a:solidFill>
                <a:latin typeface="Calibri"/>
                <a:ea typeface="Calibri"/>
                <a:cs typeface="Calibri"/>
                <a:sym typeface="Calibri"/>
              </a:defRPr>
            </a:lvl6pPr>
            <a:lvl7pPr marL="3657417" marR="0" lvl="6" indent="-12517" algn="l" rtl="0">
              <a:lnSpc>
                <a:spcPct val="90000"/>
              </a:lnSpc>
              <a:spcBef>
                <a:spcPts val="500"/>
              </a:spcBef>
              <a:buClr>
                <a:schemeClr val="dk1"/>
              </a:buClr>
              <a:buFont typeface="Arial"/>
              <a:buNone/>
              <a:defRPr sz="2133" b="1" i="0" u="none" strike="noStrike" cap="none">
                <a:solidFill>
                  <a:schemeClr val="dk1"/>
                </a:solidFill>
                <a:latin typeface="Calibri"/>
                <a:ea typeface="Calibri"/>
                <a:cs typeface="Calibri"/>
                <a:sym typeface="Calibri"/>
              </a:defRPr>
            </a:lvl7pPr>
            <a:lvl8pPr marL="4266987" marR="0" lvl="7" indent="-12486" algn="l" rtl="0">
              <a:lnSpc>
                <a:spcPct val="90000"/>
              </a:lnSpc>
              <a:spcBef>
                <a:spcPts val="500"/>
              </a:spcBef>
              <a:buClr>
                <a:schemeClr val="dk1"/>
              </a:buClr>
              <a:buFont typeface="Arial"/>
              <a:buNone/>
              <a:defRPr sz="2133" b="1" i="0" u="none" strike="noStrike" cap="none">
                <a:solidFill>
                  <a:schemeClr val="dk1"/>
                </a:solidFill>
                <a:latin typeface="Calibri"/>
                <a:ea typeface="Calibri"/>
                <a:cs typeface="Calibri"/>
                <a:sym typeface="Calibri"/>
              </a:defRPr>
            </a:lvl8pPr>
            <a:lvl9pPr marL="4876557" marR="0" lvl="8" indent="-12456" algn="l" rtl="0">
              <a:lnSpc>
                <a:spcPct val="90000"/>
              </a:lnSpc>
              <a:spcBef>
                <a:spcPts val="500"/>
              </a:spcBef>
              <a:buClr>
                <a:schemeClr val="dk1"/>
              </a:buClr>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609603" y="2174875"/>
            <a:ext cx="5386917" cy="3951288"/>
          </a:xfrm>
          <a:prstGeom prst="rect">
            <a:avLst/>
          </a:prstGeom>
          <a:noFill/>
          <a:ln>
            <a:noFill/>
          </a:ln>
        </p:spPr>
        <p:txBody>
          <a:bodyPr wrap="square" lIns="91425" tIns="91425" rIns="91425" bIns="91425" anchor="t" anchorCtr="0"/>
          <a:lstStyle>
            <a:lvl1pPr marL="228600" marR="0" lvl="0" indent="-25400" algn="l" rtl="0">
              <a:lnSpc>
                <a:spcPct val="80000"/>
              </a:lnSpc>
              <a:spcBef>
                <a:spcPts val="0"/>
              </a:spcBef>
              <a:buClr>
                <a:schemeClr val="lt1"/>
              </a:buClr>
              <a:buSzPct val="100000"/>
              <a:buFont typeface="Arial"/>
              <a:buChar char="•"/>
              <a:defRPr sz="3200" b="0" i="0" u="none" strike="noStrike" cap="none">
                <a:solidFill>
                  <a:schemeClr val="lt1"/>
                </a:solidFill>
                <a:latin typeface="Arial Black"/>
                <a:ea typeface="Arial Black"/>
                <a:cs typeface="Arial Black"/>
                <a:sym typeface="Arial Black"/>
              </a:defRPr>
            </a:lvl1pPr>
            <a:lvl2pPr marL="685800" marR="0" lvl="1" indent="-59245" algn="l" rtl="0">
              <a:lnSpc>
                <a:spcPct val="80000"/>
              </a:lnSpc>
              <a:spcBef>
                <a:spcPts val="0"/>
              </a:spcBef>
              <a:buClr>
                <a:schemeClr val="lt1"/>
              </a:buClr>
              <a:buSzPct val="98777"/>
              <a:buFont typeface="Arial"/>
              <a:buChar char="•"/>
              <a:defRPr sz="2667" b="0" i="0" u="none" strike="noStrike" cap="none">
                <a:solidFill>
                  <a:schemeClr val="lt1"/>
                </a:solidFill>
                <a:latin typeface="Arial Black"/>
                <a:ea typeface="Arial Black"/>
                <a:cs typeface="Arial Black"/>
                <a:sym typeface="Arial Black"/>
              </a:defRPr>
            </a:lvl2pPr>
            <a:lvl3pPr marL="1143000" marR="0" lvl="2"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3pPr>
            <a:lvl4pPr marL="1600200" marR="0" lvl="3" indent="-93154" algn="l" rtl="0">
              <a:lnSpc>
                <a:spcPct val="90000"/>
              </a:lnSpc>
              <a:spcBef>
                <a:spcPts val="500"/>
              </a:spcBef>
              <a:buClr>
                <a:schemeClr val="lt1"/>
              </a:buClr>
              <a:buSzPct val="101571"/>
              <a:buFont typeface="Arial"/>
              <a:buChar char="•"/>
              <a:defRPr sz="2133" b="0" i="0" u="none" strike="noStrike" cap="none">
                <a:solidFill>
                  <a:schemeClr val="lt1"/>
                </a:solidFill>
                <a:latin typeface="Arial Black"/>
                <a:ea typeface="Arial Black"/>
                <a:cs typeface="Arial Black"/>
                <a:sym typeface="Arial Black"/>
              </a:defRPr>
            </a:lvl4pPr>
            <a:lvl5pPr marL="2057400" marR="0" lvl="4" indent="-93154" algn="l" rtl="0">
              <a:lnSpc>
                <a:spcPct val="90000"/>
              </a:lnSpc>
              <a:spcBef>
                <a:spcPts val="500"/>
              </a:spcBef>
              <a:buClr>
                <a:schemeClr val="lt1"/>
              </a:buClr>
              <a:buSzPct val="101571"/>
              <a:buFont typeface="Arial"/>
              <a:buChar char="•"/>
              <a:defRPr sz="2133" b="0" i="0" u="none" strike="noStrike" cap="none">
                <a:solidFill>
                  <a:schemeClr val="lt1"/>
                </a:solidFill>
                <a:latin typeface="Arial Black"/>
                <a:ea typeface="Arial Black"/>
                <a:cs typeface="Arial Black"/>
                <a:sym typeface="Arial Black"/>
              </a:defRPr>
            </a:lvl5pPr>
            <a:lvl6pPr marL="2514600" marR="0" lvl="5" indent="-93154" algn="l" rtl="0">
              <a:lnSpc>
                <a:spcPct val="90000"/>
              </a:lnSpc>
              <a:spcBef>
                <a:spcPts val="500"/>
              </a:spcBef>
              <a:buClr>
                <a:schemeClr val="dk1"/>
              </a:buClr>
              <a:buSzPct val="101571"/>
              <a:buFont typeface="Arial"/>
              <a:buChar char="•"/>
              <a:defRPr sz="2133" b="0" i="0" u="none" strike="noStrike" cap="none">
                <a:solidFill>
                  <a:schemeClr val="dk1"/>
                </a:solidFill>
                <a:latin typeface="Calibri"/>
                <a:ea typeface="Calibri"/>
                <a:cs typeface="Calibri"/>
                <a:sym typeface="Calibri"/>
              </a:defRPr>
            </a:lvl6pPr>
            <a:lvl7pPr marL="2971800" marR="0" lvl="6" indent="-93154" algn="l" rtl="0">
              <a:lnSpc>
                <a:spcPct val="90000"/>
              </a:lnSpc>
              <a:spcBef>
                <a:spcPts val="500"/>
              </a:spcBef>
              <a:buClr>
                <a:schemeClr val="dk1"/>
              </a:buClr>
              <a:buSzPct val="101571"/>
              <a:buFont typeface="Arial"/>
              <a:buChar char="•"/>
              <a:defRPr sz="2133" b="0" i="0" u="none" strike="noStrike" cap="none">
                <a:solidFill>
                  <a:schemeClr val="dk1"/>
                </a:solidFill>
                <a:latin typeface="Calibri"/>
                <a:ea typeface="Calibri"/>
                <a:cs typeface="Calibri"/>
                <a:sym typeface="Calibri"/>
              </a:defRPr>
            </a:lvl7pPr>
            <a:lvl8pPr marL="3429000" marR="0" lvl="7" indent="-93154" algn="l" rtl="0">
              <a:lnSpc>
                <a:spcPct val="90000"/>
              </a:lnSpc>
              <a:spcBef>
                <a:spcPts val="500"/>
              </a:spcBef>
              <a:buClr>
                <a:schemeClr val="dk1"/>
              </a:buClr>
              <a:buSzPct val="101571"/>
              <a:buFont typeface="Arial"/>
              <a:buChar char="•"/>
              <a:defRPr sz="2133" b="0" i="0" u="none" strike="noStrike" cap="none">
                <a:solidFill>
                  <a:schemeClr val="dk1"/>
                </a:solidFill>
                <a:latin typeface="Calibri"/>
                <a:ea typeface="Calibri"/>
                <a:cs typeface="Calibri"/>
                <a:sym typeface="Calibri"/>
              </a:defRPr>
            </a:lvl8pPr>
            <a:lvl9pPr marL="3886200" marR="0" lvl="8" indent="-93154" algn="l" rtl="0">
              <a:lnSpc>
                <a:spcPct val="90000"/>
              </a:lnSpc>
              <a:spcBef>
                <a:spcPts val="500"/>
              </a:spcBef>
              <a:buClr>
                <a:schemeClr val="dk1"/>
              </a:buClr>
              <a:buSzPct val="101571"/>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body" idx="3"/>
          </p:nvPr>
        </p:nvSpPr>
        <p:spPr>
          <a:xfrm>
            <a:off x="6193373" y="1535113"/>
            <a:ext cx="5389033" cy="639763"/>
          </a:xfrm>
          <a:prstGeom prst="rect">
            <a:avLst/>
          </a:prstGeom>
          <a:noFill/>
          <a:ln>
            <a:noFill/>
          </a:ln>
        </p:spPr>
        <p:txBody>
          <a:bodyPr wrap="square" lIns="91425" tIns="91425" rIns="91425" bIns="91425" anchor="b" anchorCtr="0"/>
          <a:lstStyle>
            <a:lvl1pPr marL="0" marR="0" lvl="0" indent="0" algn="l" rtl="0">
              <a:lnSpc>
                <a:spcPct val="80000"/>
              </a:lnSpc>
              <a:spcBef>
                <a:spcPts val="0"/>
              </a:spcBef>
              <a:buClr>
                <a:schemeClr val="lt1"/>
              </a:buClr>
              <a:buFont typeface="Arial"/>
              <a:buNone/>
              <a:defRPr sz="3200" b="1" i="0" u="none" strike="noStrike" cap="none">
                <a:solidFill>
                  <a:schemeClr val="lt1"/>
                </a:solidFill>
                <a:latin typeface="Arial Black"/>
                <a:ea typeface="Arial Black"/>
                <a:cs typeface="Arial Black"/>
                <a:sym typeface="Arial Black"/>
              </a:defRPr>
            </a:lvl1pPr>
            <a:lvl2pPr marL="609570" marR="0" lvl="1" indent="-12670" algn="l" rtl="0">
              <a:lnSpc>
                <a:spcPct val="80000"/>
              </a:lnSpc>
              <a:spcBef>
                <a:spcPts val="0"/>
              </a:spcBef>
              <a:buClr>
                <a:schemeClr val="lt1"/>
              </a:buClr>
              <a:buFont typeface="Arial"/>
              <a:buNone/>
              <a:defRPr sz="2667" b="1" i="0" u="none" strike="noStrike" cap="none">
                <a:solidFill>
                  <a:schemeClr val="lt1"/>
                </a:solidFill>
                <a:latin typeface="Arial Black"/>
                <a:ea typeface="Arial Black"/>
                <a:cs typeface="Arial Black"/>
                <a:sym typeface="Arial Black"/>
              </a:defRPr>
            </a:lvl2pPr>
            <a:lvl3pPr marL="1219139" marR="0" lvl="2" indent="-12638" algn="l" rtl="0">
              <a:lnSpc>
                <a:spcPct val="90000"/>
              </a:lnSpc>
              <a:spcBef>
                <a:spcPts val="500"/>
              </a:spcBef>
              <a:buClr>
                <a:schemeClr val="lt1"/>
              </a:buClr>
              <a:buFont typeface="Arial"/>
              <a:buNone/>
              <a:defRPr sz="2400" b="1" i="0" u="none" strike="noStrike" cap="none">
                <a:solidFill>
                  <a:schemeClr val="lt1"/>
                </a:solidFill>
                <a:latin typeface="Arial Black"/>
                <a:ea typeface="Arial Black"/>
                <a:cs typeface="Arial Black"/>
                <a:sym typeface="Arial Black"/>
              </a:defRPr>
            </a:lvl3pPr>
            <a:lvl4pPr marL="1828708" marR="0" lvl="3" indent="-12608" algn="l" rtl="0">
              <a:lnSpc>
                <a:spcPct val="90000"/>
              </a:lnSpc>
              <a:spcBef>
                <a:spcPts val="500"/>
              </a:spcBef>
              <a:buClr>
                <a:schemeClr val="lt1"/>
              </a:buClr>
              <a:buFont typeface="Arial"/>
              <a:buNone/>
              <a:defRPr sz="2133" b="1" i="0" u="none" strike="noStrike" cap="none">
                <a:solidFill>
                  <a:schemeClr val="lt1"/>
                </a:solidFill>
                <a:latin typeface="Arial Black"/>
                <a:ea typeface="Arial Black"/>
                <a:cs typeface="Arial Black"/>
                <a:sym typeface="Arial Black"/>
              </a:defRPr>
            </a:lvl4pPr>
            <a:lvl5pPr marL="2438278" marR="0" lvl="4" indent="-12577" algn="l" rtl="0">
              <a:lnSpc>
                <a:spcPct val="90000"/>
              </a:lnSpc>
              <a:spcBef>
                <a:spcPts val="500"/>
              </a:spcBef>
              <a:buClr>
                <a:schemeClr val="lt1"/>
              </a:buClr>
              <a:buFont typeface="Arial"/>
              <a:buNone/>
              <a:defRPr sz="2133" b="1" i="0" u="none" strike="noStrike" cap="none">
                <a:solidFill>
                  <a:schemeClr val="lt1"/>
                </a:solidFill>
                <a:latin typeface="Arial Black"/>
                <a:ea typeface="Arial Black"/>
                <a:cs typeface="Arial Black"/>
                <a:sym typeface="Arial Black"/>
              </a:defRPr>
            </a:lvl5pPr>
            <a:lvl6pPr marL="3047848" marR="0" lvl="5" indent="-12548" algn="l" rtl="0">
              <a:lnSpc>
                <a:spcPct val="90000"/>
              </a:lnSpc>
              <a:spcBef>
                <a:spcPts val="500"/>
              </a:spcBef>
              <a:buClr>
                <a:schemeClr val="dk1"/>
              </a:buClr>
              <a:buFont typeface="Arial"/>
              <a:buNone/>
              <a:defRPr sz="2133" b="1" i="0" u="none" strike="noStrike" cap="none">
                <a:solidFill>
                  <a:schemeClr val="dk1"/>
                </a:solidFill>
                <a:latin typeface="Calibri"/>
                <a:ea typeface="Calibri"/>
                <a:cs typeface="Calibri"/>
                <a:sym typeface="Calibri"/>
              </a:defRPr>
            </a:lvl6pPr>
            <a:lvl7pPr marL="3657417" marR="0" lvl="6" indent="-12517" algn="l" rtl="0">
              <a:lnSpc>
                <a:spcPct val="90000"/>
              </a:lnSpc>
              <a:spcBef>
                <a:spcPts val="500"/>
              </a:spcBef>
              <a:buClr>
                <a:schemeClr val="dk1"/>
              </a:buClr>
              <a:buFont typeface="Arial"/>
              <a:buNone/>
              <a:defRPr sz="2133" b="1" i="0" u="none" strike="noStrike" cap="none">
                <a:solidFill>
                  <a:schemeClr val="dk1"/>
                </a:solidFill>
                <a:latin typeface="Calibri"/>
                <a:ea typeface="Calibri"/>
                <a:cs typeface="Calibri"/>
                <a:sym typeface="Calibri"/>
              </a:defRPr>
            </a:lvl7pPr>
            <a:lvl8pPr marL="4266987" marR="0" lvl="7" indent="-12486" algn="l" rtl="0">
              <a:lnSpc>
                <a:spcPct val="90000"/>
              </a:lnSpc>
              <a:spcBef>
                <a:spcPts val="500"/>
              </a:spcBef>
              <a:buClr>
                <a:schemeClr val="dk1"/>
              </a:buClr>
              <a:buFont typeface="Arial"/>
              <a:buNone/>
              <a:defRPr sz="2133" b="1" i="0" u="none" strike="noStrike" cap="none">
                <a:solidFill>
                  <a:schemeClr val="dk1"/>
                </a:solidFill>
                <a:latin typeface="Calibri"/>
                <a:ea typeface="Calibri"/>
                <a:cs typeface="Calibri"/>
                <a:sym typeface="Calibri"/>
              </a:defRPr>
            </a:lvl8pPr>
            <a:lvl9pPr marL="4876557" marR="0" lvl="8" indent="-12456" algn="l" rtl="0">
              <a:lnSpc>
                <a:spcPct val="90000"/>
              </a:lnSpc>
              <a:spcBef>
                <a:spcPts val="500"/>
              </a:spcBef>
              <a:buClr>
                <a:schemeClr val="dk1"/>
              </a:buClr>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4"/>
          </p:nvPr>
        </p:nvSpPr>
        <p:spPr>
          <a:xfrm>
            <a:off x="6193373" y="2174875"/>
            <a:ext cx="5389033" cy="3951288"/>
          </a:xfrm>
          <a:prstGeom prst="rect">
            <a:avLst/>
          </a:prstGeom>
          <a:noFill/>
          <a:ln>
            <a:noFill/>
          </a:ln>
        </p:spPr>
        <p:txBody>
          <a:bodyPr wrap="square" lIns="91425" tIns="91425" rIns="91425" bIns="91425" anchor="t" anchorCtr="0"/>
          <a:lstStyle>
            <a:lvl1pPr marL="228600" marR="0" lvl="0" indent="-25400" algn="l" rtl="0">
              <a:lnSpc>
                <a:spcPct val="80000"/>
              </a:lnSpc>
              <a:spcBef>
                <a:spcPts val="0"/>
              </a:spcBef>
              <a:buClr>
                <a:schemeClr val="lt1"/>
              </a:buClr>
              <a:buSzPct val="100000"/>
              <a:buFont typeface="Arial"/>
              <a:buChar char="•"/>
              <a:defRPr sz="3200" b="0" i="0" u="none" strike="noStrike" cap="none">
                <a:solidFill>
                  <a:schemeClr val="lt1"/>
                </a:solidFill>
                <a:latin typeface="Arial Black"/>
                <a:ea typeface="Arial Black"/>
                <a:cs typeface="Arial Black"/>
                <a:sym typeface="Arial Black"/>
              </a:defRPr>
            </a:lvl1pPr>
            <a:lvl2pPr marL="685800" marR="0" lvl="1" indent="-59245" algn="l" rtl="0">
              <a:lnSpc>
                <a:spcPct val="80000"/>
              </a:lnSpc>
              <a:spcBef>
                <a:spcPts val="0"/>
              </a:spcBef>
              <a:buClr>
                <a:schemeClr val="lt1"/>
              </a:buClr>
              <a:buSzPct val="98777"/>
              <a:buFont typeface="Arial"/>
              <a:buChar char="•"/>
              <a:defRPr sz="2667" b="0" i="0" u="none" strike="noStrike" cap="none">
                <a:solidFill>
                  <a:schemeClr val="lt1"/>
                </a:solidFill>
                <a:latin typeface="Arial Black"/>
                <a:ea typeface="Arial Black"/>
                <a:cs typeface="Arial Black"/>
                <a:sym typeface="Arial Black"/>
              </a:defRPr>
            </a:lvl2pPr>
            <a:lvl3pPr marL="1143000" marR="0" lvl="2"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3pPr>
            <a:lvl4pPr marL="1600200" marR="0" lvl="3" indent="-93154" algn="l" rtl="0">
              <a:lnSpc>
                <a:spcPct val="90000"/>
              </a:lnSpc>
              <a:spcBef>
                <a:spcPts val="500"/>
              </a:spcBef>
              <a:buClr>
                <a:schemeClr val="lt1"/>
              </a:buClr>
              <a:buSzPct val="101571"/>
              <a:buFont typeface="Arial"/>
              <a:buChar char="•"/>
              <a:defRPr sz="2133" b="0" i="0" u="none" strike="noStrike" cap="none">
                <a:solidFill>
                  <a:schemeClr val="lt1"/>
                </a:solidFill>
                <a:latin typeface="Arial Black"/>
                <a:ea typeface="Arial Black"/>
                <a:cs typeface="Arial Black"/>
                <a:sym typeface="Arial Black"/>
              </a:defRPr>
            </a:lvl4pPr>
            <a:lvl5pPr marL="2057400" marR="0" lvl="4" indent="-93154" algn="l" rtl="0">
              <a:lnSpc>
                <a:spcPct val="90000"/>
              </a:lnSpc>
              <a:spcBef>
                <a:spcPts val="500"/>
              </a:spcBef>
              <a:buClr>
                <a:schemeClr val="lt1"/>
              </a:buClr>
              <a:buSzPct val="101571"/>
              <a:buFont typeface="Arial"/>
              <a:buChar char="•"/>
              <a:defRPr sz="2133" b="0" i="0" u="none" strike="noStrike" cap="none">
                <a:solidFill>
                  <a:schemeClr val="lt1"/>
                </a:solidFill>
                <a:latin typeface="Arial Black"/>
                <a:ea typeface="Arial Black"/>
                <a:cs typeface="Arial Black"/>
                <a:sym typeface="Arial Black"/>
              </a:defRPr>
            </a:lvl5pPr>
            <a:lvl6pPr marL="2514600" marR="0" lvl="5" indent="-93154" algn="l" rtl="0">
              <a:lnSpc>
                <a:spcPct val="90000"/>
              </a:lnSpc>
              <a:spcBef>
                <a:spcPts val="500"/>
              </a:spcBef>
              <a:buClr>
                <a:schemeClr val="dk1"/>
              </a:buClr>
              <a:buSzPct val="101571"/>
              <a:buFont typeface="Arial"/>
              <a:buChar char="•"/>
              <a:defRPr sz="2133" b="0" i="0" u="none" strike="noStrike" cap="none">
                <a:solidFill>
                  <a:schemeClr val="dk1"/>
                </a:solidFill>
                <a:latin typeface="Calibri"/>
                <a:ea typeface="Calibri"/>
                <a:cs typeface="Calibri"/>
                <a:sym typeface="Calibri"/>
              </a:defRPr>
            </a:lvl6pPr>
            <a:lvl7pPr marL="2971800" marR="0" lvl="6" indent="-93154" algn="l" rtl="0">
              <a:lnSpc>
                <a:spcPct val="90000"/>
              </a:lnSpc>
              <a:spcBef>
                <a:spcPts val="500"/>
              </a:spcBef>
              <a:buClr>
                <a:schemeClr val="dk1"/>
              </a:buClr>
              <a:buSzPct val="101571"/>
              <a:buFont typeface="Arial"/>
              <a:buChar char="•"/>
              <a:defRPr sz="2133" b="0" i="0" u="none" strike="noStrike" cap="none">
                <a:solidFill>
                  <a:schemeClr val="dk1"/>
                </a:solidFill>
                <a:latin typeface="Calibri"/>
                <a:ea typeface="Calibri"/>
                <a:cs typeface="Calibri"/>
                <a:sym typeface="Calibri"/>
              </a:defRPr>
            </a:lvl7pPr>
            <a:lvl8pPr marL="3429000" marR="0" lvl="7" indent="-93154" algn="l" rtl="0">
              <a:lnSpc>
                <a:spcPct val="90000"/>
              </a:lnSpc>
              <a:spcBef>
                <a:spcPts val="500"/>
              </a:spcBef>
              <a:buClr>
                <a:schemeClr val="dk1"/>
              </a:buClr>
              <a:buSzPct val="101571"/>
              <a:buFont typeface="Arial"/>
              <a:buChar char="•"/>
              <a:defRPr sz="2133" b="0" i="0" u="none" strike="noStrike" cap="none">
                <a:solidFill>
                  <a:schemeClr val="dk1"/>
                </a:solidFill>
                <a:latin typeface="Calibri"/>
                <a:ea typeface="Calibri"/>
                <a:cs typeface="Calibri"/>
                <a:sym typeface="Calibri"/>
              </a:defRPr>
            </a:lvl8pPr>
            <a:lvl9pPr marL="3886200" marR="0" lvl="8" indent="-93154" algn="l" rtl="0">
              <a:lnSpc>
                <a:spcPct val="90000"/>
              </a:lnSpc>
              <a:spcBef>
                <a:spcPts val="500"/>
              </a:spcBef>
              <a:buClr>
                <a:schemeClr val="dk1"/>
              </a:buClr>
              <a:buSzPct val="101571"/>
              <a:buFont typeface="Arial"/>
              <a:buChar char="•"/>
              <a:defRPr sz="213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609606" y="273049"/>
            <a:ext cx="4011084" cy="1162051"/>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lt1"/>
              </a:buClr>
              <a:buFont typeface="Arial Black"/>
              <a:buNone/>
              <a:defRPr sz="2667" b="1"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 name="Shape 37"/>
          <p:cNvSpPr txBox="1">
            <a:spLocks noGrp="1"/>
          </p:cNvSpPr>
          <p:nvPr>
            <p:ph type="body" idx="1"/>
          </p:nvPr>
        </p:nvSpPr>
        <p:spPr>
          <a:xfrm>
            <a:off x="4766735" y="273057"/>
            <a:ext cx="6815668" cy="5853113"/>
          </a:xfrm>
          <a:prstGeom prst="rect">
            <a:avLst/>
          </a:prstGeom>
          <a:noFill/>
          <a:ln>
            <a:noFill/>
          </a:ln>
        </p:spPr>
        <p:txBody>
          <a:bodyPr wrap="square" lIns="91425" tIns="91425" rIns="91425" bIns="91425" anchor="t" anchorCtr="0"/>
          <a:lstStyle>
            <a:lvl1pPr marL="228600" marR="0" lvl="0" indent="42354" algn="l" rtl="0">
              <a:lnSpc>
                <a:spcPct val="80000"/>
              </a:lnSpc>
              <a:spcBef>
                <a:spcPts val="0"/>
              </a:spcBef>
              <a:buClr>
                <a:schemeClr val="lt1"/>
              </a:buClr>
              <a:buSzPct val="99232"/>
              <a:buFont typeface="Arial"/>
              <a:buChar char="•"/>
              <a:defRPr sz="4267" b="0" i="0" u="none" strike="noStrike" cap="none">
                <a:solidFill>
                  <a:schemeClr val="lt1"/>
                </a:solidFill>
                <a:latin typeface="Arial Black"/>
                <a:ea typeface="Arial Black"/>
                <a:cs typeface="Arial Black"/>
                <a:sym typeface="Arial Black"/>
              </a:defRPr>
            </a:lvl1pPr>
            <a:lvl2pPr marL="685800" marR="0" lvl="1" indent="8445" algn="l" rtl="0">
              <a:lnSpc>
                <a:spcPct val="80000"/>
              </a:lnSpc>
              <a:spcBef>
                <a:spcPts val="0"/>
              </a:spcBef>
              <a:buClr>
                <a:schemeClr val="lt1"/>
              </a:buClr>
              <a:buSzPct val="100891"/>
              <a:buFont typeface="Arial"/>
              <a:buChar char="•"/>
              <a:defRPr sz="3733" b="0" i="0" u="none" strike="noStrike" cap="none">
                <a:solidFill>
                  <a:schemeClr val="lt1"/>
                </a:solidFill>
                <a:latin typeface="Arial Black"/>
                <a:ea typeface="Arial Black"/>
                <a:cs typeface="Arial Black"/>
                <a:sym typeface="Arial Black"/>
              </a:defRPr>
            </a:lvl2pPr>
            <a:lvl3pPr marL="1143000" marR="0" lvl="2" indent="-25400" algn="l" rtl="0">
              <a:lnSpc>
                <a:spcPct val="90000"/>
              </a:lnSpc>
              <a:spcBef>
                <a:spcPts val="500"/>
              </a:spcBef>
              <a:buClr>
                <a:schemeClr val="lt1"/>
              </a:buClr>
              <a:buSzPct val="100000"/>
              <a:buFont typeface="Arial"/>
              <a:buChar char="•"/>
              <a:defRPr sz="3200" b="0" i="0" u="none" strike="noStrike" cap="none">
                <a:solidFill>
                  <a:schemeClr val="lt1"/>
                </a:solidFill>
                <a:latin typeface="Arial Black"/>
                <a:ea typeface="Arial Black"/>
                <a:cs typeface="Arial Black"/>
                <a:sym typeface="Arial Black"/>
              </a:defRPr>
            </a:lvl3pPr>
            <a:lvl4pPr marL="1600200" marR="0" lvl="3" indent="-59245" algn="l" rtl="0">
              <a:lnSpc>
                <a:spcPct val="90000"/>
              </a:lnSpc>
              <a:spcBef>
                <a:spcPts val="500"/>
              </a:spcBef>
              <a:buClr>
                <a:schemeClr val="lt1"/>
              </a:buClr>
              <a:buSzPct val="98777"/>
              <a:buFont typeface="Arial"/>
              <a:buChar char="•"/>
              <a:defRPr sz="2667" b="0" i="0" u="none" strike="noStrike" cap="none">
                <a:solidFill>
                  <a:schemeClr val="lt1"/>
                </a:solidFill>
                <a:latin typeface="Arial Black"/>
                <a:ea typeface="Arial Black"/>
                <a:cs typeface="Arial Black"/>
                <a:sym typeface="Arial Black"/>
              </a:defRPr>
            </a:lvl4pPr>
            <a:lvl5pPr marL="2057400" marR="0" lvl="4" indent="-59245" algn="l" rtl="0">
              <a:lnSpc>
                <a:spcPct val="90000"/>
              </a:lnSpc>
              <a:spcBef>
                <a:spcPts val="500"/>
              </a:spcBef>
              <a:buClr>
                <a:schemeClr val="lt1"/>
              </a:buClr>
              <a:buSzPct val="98777"/>
              <a:buFont typeface="Arial"/>
              <a:buChar char="•"/>
              <a:defRPr sz="2667" b="0" i="0" u="none" strike="noStrike" cap="none">
                <a:solidFill>
                  <a:schemeClr val="lt1"/>
                </a:solidFill>
                <a:latin typeface="Arial Black"/>
                <a:ea typeface="Arial Black"/>
                <a:cs typeface="Arial Black"/>
                <a:sym typeface="Arial Black"/>
              </a:defRPr>
            </a:lvl5pPr>
            <a:lvl6pPr marL="2514600" marR="0" lvl="5" indent="-59245" algn="l" rtl="0">
              <a:lnSpc>
                <a:spcPct val="90000"/>
              </a:lnSpc>
              <a:spcBef>
                <a:spcPts val="500"/>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6pPr>
            <a:lvl7pPr marL="2971800" marR="0" lvl="6" indent="-59245" algn="l" rtl="0">
              <a:lnSpc>
                <a:spcPct val="90000"/>
              </a:lnSpc>
              <a:spcBef>
                <a:spcPts val="500"/>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7pPr>
            <a:lvl8pPr marL="3429000" marR="0" lvl="7" indent="-59245" algn="l" rtl="0">
              <a:lnSpc>
                <a:spcPct val="90000"/>
              </a:lnSpc>
              <a:spcBef>
                <a:spcPts val="500"/>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8pPr>
            <a:lvl9pPr marL="3886200" marR="0" lvl="8" indent="-59245" algn="l" rtl="0">
              <a:lnSpc>
                <a:spcPct val="90000"/>
              </a:lnSpc>
              <a:spcBef>
                <a:spcPts val="500"/>
              </a:spcBef>
              <a:buClr>
                <a:schemeClr val="dk1"/>
              </a:buClr>
              <a:buSzPct val="9877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2"/>
          </p:nvPr>
        </p:nvSpPr>
        <p:spPr>
          <a:xfrm>
            <a:off x="609606" y="1435104"/>
            <a:ext cx="4011084" cy="4691063"/>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Arial"/>
              <a:buNone/>
              <a:defRPr sz="1867" b="0" i="0" u="none" strike="noStrike" cap="none">
                <a:solidFill>
                  <a:schemeClr val="lt1"/>
                </a:solidFill>
                <a:latin typeface="Arial Black"/>
                <a:ea typeface="Arial Black"/>
                <a:cs typeface="Arial Black"/>
                <a:sym typeface="Arial Black"/>
              </a:defRPr>
            </a:lvl1pPr>
            <a:lvl2pPr marL="609570" marR="0" lvl="1" indent="-12670" algn="l" rtl="0">
              <a:lnSpc>
                <a:spcPct val="80000"/>
              </a:lnSpc>
              <a:spcBef>
                <a:spcPts val="0"/>
              </a:spcBef>
              <a:buClr>
                <a:schemeClr val="lt1"/>
              </a:buClr>
              <a:buFont typeface="Arial"/>
              <a:buNone/>
              <a:defRPr sz="1600" b="0" i="0" u="none" strike="noStrike" cap="none">
                <a:solidFill>
                  <a:schemeClr val="lt1"/>
                </a:solidFill>
                <a:latin typeface="Arial Black"/>
                <a:ea typeface="Arial Black"/>
                <a:cs typeface="Arial Black"/>
                <a:sym typeface="Arial Black"/>
              </a:defRPr>
            </a:lvl2pPr>
            <a:lvl3pPr marL="1219139" marR="0" lvl="2" indent="-12638" algn="l" rtl="0">
              <a:lnSpc>
                <a:spcPct val="90000"/>
              </a:lnSpc>
              <a:spcBef>
                <a:spcPts val="500"/>
              </a:spcBef>
              <a:buClr>
                <a:schemeClr val="lt1"/>
              </a:buClr>
              <a:buFont typeface="Arial"/>
              <a:buNone/>
              <a:defRPr sz="1333" b="0" i="0" u="none" strike="noStrike" cap="none">
                <a:solidFill>
                  <a:schemeClr val="lt1"/>
                </a:solidFill>
                <a:latin typeface="Arial Black"/>
                <a:ea typeface="Arial Black"/>
                <a:cs typeface="Arial Black"/>
                <a:sym typeface="Arial Black"/>
              </a:defRPr>
            </a:lvl3pPr>
            <a:lvl4pPr marL="1828708" marR="0" lvl="3" indent="-12608" algn="l" rtl="0">
              <a:lnSpc>
                <a:spcPct val="90000"/>
              </a:lnSpc>
              <a:spcBef>
                <a:spcPts val="500"/>
              </a:spcBef>
              <a:buClr>
                <a:schemeClr val="lt1"/>
              </a:buClr>
              <a:buFont typeface="Arial"/>
              <a:buNone/>
              <a:defRPr sz="1200" b="0" i="0" u="none" strike="noStrike" cap="none">
                <a:solidFill>
                  <a:schemeClr val="lt1"/>
                </a:solidFill>
                <a:latin typeface="Arial Black"/>
                <a:ea typeface="Arial Black"/>
                <a:cs typeface="Arial Black"/>
                <a:sym typeface="Arial Black"/>
              </a:defRPr>
            </a:lvl4pPr>
            <a:lvl5pPr marL="2438278" marR="0" lvl="4" indent="-12577" algn="l" rtl="0">
              <a:lnSpc>
                <a:spcPct val="90000"/>
              </a:lnSpc>
              <a:spcBef>
                <a:spcPts val="500"/>
              </a:spcBef>
              <a:buClr>
                <a:schemeClr val="lt1"/>
              </a:buClr>
              <a:buFont typeface="Arial"/>
              <a:buNone/>
              <a:defRPr sz="1200" b="0" i="0" u="none" strike="noStrike" cap="none">
                <a:solidFill>
                  <a:schemeClr val="lt1"/>
                </a:solidFill>
                <a:latin typeface="Arial Black"/>
                <a:ea typeface="Arial Black"/>
                <a:cs typeface="Arial Black"/>
                <a:sym typeface="Arial Black"/>
              </a:defRPr>
            </a:lvl5pPr>
            <a:lvl6pPr marL="3047848" marR="0" lvl="5" indent="-12548"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6pPr>
            <a:lvl7pPr marL="3657417" marR="0" lvl="6" indent="-12517"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7pPr>
            <a:lvl8pPr marL="4266987" marR="0" lvl="7" indent="-12486"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8pPr>
            <a:lvl9pPr marL="4876557" marR="0" lvl="8" indent="-12456"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mall Words">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1219200" y="1092200"/>
            <a:ext cx="10363200" cy="2609851"/>
          </a:xfrm>
          <a:prstGeom prst="rect">
            <a:avLst/>
          </a:prstGeom>
          <a:noFill/>
          <a:ln>
            <a:noFill/>
          </a:ln>
        </p:spPr>
        <p:txBody>
          <a:bodyPr wrap="square" lIns="91425" tIns="91425" rIns="91425" bIns="91425" anchor="ctr" anchorCtr="0"/>
          <a:lstStyle>
            <a:lvl1pPr marL="0" marR="0" lvl="0" indent="0" algn="l" rtl="0">
              <a:lnSpc>
                <a:spcPct val="80000"/>
              </a:lnSpc>
              <a:spcBef>
                <a:spcPts val="0"/>
              </a:spcBef>
              <a:buClr>
                <a:schemeClr val="lt1"/>
              </a:buClr>
              <a:buFont typeface="Helvetica Neue"/>
              <a:buNone/>
              <a:defRPr sz="80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ig Words">
    <p:spTree>
      <p:nvGrpSpPr>
        <p:cNvPr id="1" name="Shape 41"/>
        <p:cNvGrpSpPr/>
        <p:nvPr/>
      </p:nvGrpSpPr>
      <p:grpSpPr>
        <a:xfrm>
          <a:off x="0" y="0"/>
          <a:ext cx="0" cy="0"/>
          <a:chOff x="0" y="0"/>
          <a:chExt cx="0" cy="0"/>
        </a:xfrm>
      </p:grpSpPr>
      <p:sp>
        <p:nvSpPr>
          <p:cNvPr id="42" name="Shape 42"/>
          <p:cNvSpPr txBox="1">
            <a:spLocks noGrp="1"/>
          </p:cNvSpPr>
          <p:nvPr>
            <p:ph type="ctrTitle"/>
          </p:nvPr>
        </p:nvSpPr>
        <p:spPr>
          <a:xfrm>
            <a:off x="1219200" y="1092200"/>
            <a:ext cx="10363200" cy="2609851"/>
          </a:xfrm>
          <a:prstGeom prst="rect">
            <a:avLst/>
          </a:prstGeom>
          <a:noFill/>
          <a:ln>
            <a:noFill/>
          </a:ln>
        </p:spPr>
        <p:txBody>
          <a:bodyPr wrap="square" lIns="91425" tIns="91425" rIns="91425" bIns="91425" anchor="ctr" anchorCtr="0"/>
          <a:lstStyle>
            <a:lvl1pPr marL="0" marR="0" lvl="0" indent="0" algn="l" rtl="0">
              <a:lnSpc>
                <a:spcPct val="80000"/>
              </a:lnSpc>
              <a:spcBef>
                <a:spcPts val="0"/>
              </a:spcBef>
              <a:buClr>
                <a:schemeClr val="lt1"/>
              </a:buClr>
              <a:buFont typeface="Helvetica Neue"/>
              <a:buNone/>
              <a:defRPr sz="128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5"/>
        <p:cNvGrpSpPr/>
        <p:nvPr/>
      </p:nvGrpSpPr>
      <p:grpSpPr>
        <a:xfrm>
          <a:off x="0" y="0"/>
          <a:ext cx="0" cy="0"/>
          <a:chOff x="0" y="0"/>
          <a:chExt cx="0" cy="0"/>
        </a:xfrm>
      </p:grpSpPr>
      <p:pic>
        <p:nvPicPr>
          <p:cNvPr id="46" name="Shape 46"/>
          <p:cNvPicPr preferRelativeResize="0"/>
          <p:nvPr/>
        </p:nvPicPr>
        <p:blipFill rotWithShape="1">
          <a:blip r:embed="rId2">
            <a:alphaModFix/>
          </a:blip>
          <a:srcRect/>
          <a:stretch/>
        </p:blipFill>
        <p:spPr>
          <a:xfrm>
            <a:off x="10241280" y="4709160"/>
            <a:ext cx="1468819" cy="191925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Vertical Title and Text">
    <p:spTree>
      <p:nvGrpSpPr>
        <p:cNvPr id="1" name="Shape 47"/>
        <p:cNvGrpSpPr/>
        <p:nvPr/>
      </p:nvGrpSpPr>
      <p:grpSpPr>
        <a:xfrm>
          <a:off x="0" y="0"/>
          <a:ext cx="0" cy="0"/>
          <a:chOff x="0" y="0"/>
          <a:chExt cx="0" cy="0"/>
        </a:xfrm>
      </p:grpSpPr>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026405" y="634233"/>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1022733" y="1959796"/>
            <a:ext cx="10515600" cy="4351338"/>
          </a:xfrm>
          <a:prstGeom prst="rect">
            <a:avLst/>
          </a:prstGeom>
          <a:noFill/>
          <a:ln>
            <a:noFill/>
          </a:ln>
        </p:spPr>
        <p:txBody>
          <a:bodyPr wrap="square" lIns="91425" tIns="91425" rIns="91425" bIns="91425" anchor="t" anchorCtr="0"/>
          <a:lstStyle>
            <a:lvl1pPr marL="228600" marR="0" lvl="0" indent="76200" algn="l" rtl="0">
              <a:lnSpc>
                <a:spcPct val="80000"/>
              </a:lnSpc>
              <a:spcBef>
                <a:spcPts val="0"/>
              </a:spcBef>
              <a:buClr>
                <a:schemeClr val="lt1"/>
              </a:buClr>
              <a:buSzPct val="100000"/>
              <a:buFont typeface="Arial"/>
              <a:buChar char="•"/>
              <a:defRPr sz="4800" b="0" i="0" u="none" strike="noStrike" cap="none">
                <a:solidFill>
                  <a:schemeClr val="lt1"/>
                </a:solidFill>
                <a:latin typeface="Arial Black"/>
                <a:ea typeface="Arial Black"/>
                <a:cs typeface="Arial Black"/>
                <a:sym typeface="Arial Black"/>
              </a:defRPr>
            </a:lvl1pPr>
            <a:lvl2pPr marL="685800" marR="0" lvl="1" indent="0" algn="l" rtl="0">
              <a:lnSpc>
                <a:spcPct val="80000"/>
              </a:lnSpc>
              <a:spcBef>
                <a:spcPts val="0"/>
              </a:spcBef>
              <a:buClr>
                <a:schemeClr val="lt1"/>
              </a:buClr>
              <a:buSzPct val="100000"/>
              <a:buFont typeface="Arial"/>
              <a:buChar char="•"/>
              <a:defRPr sz="3600" b="0" i="0" u="none" strike="noStrike" cap="none">
                <a:solidFill>
                  <a:schemeClr val="lt1"/>
                </a:solidFill>
                <a:latin typeface="Arial Black"/>
                <a:ea typeface="Arial Black"/>
                <a:cs typeface="Arial Black"/>
                <a:sym typeface="Arial Black"/>
              </a:defRPr>
            </a:lvl2pPr>
            <a:lvl3pPr marL="1143000" marR="0" lvl="2" indent="-101600" algn="l" rtl="0">
              <a:lnSpc>
                <a:spcPct val="90000"/>
              </a:lnSpc>
              <a:spcBef>
                <a:spcPts val="500"/>
              </a:spcBef>
              <a:buClr>
                <a:schemeClr val="lt1"/>
              </a:buClr>
              <a:buSzPct val="100000"/>
              <a:buFont typeface="Arial"/>
              <a:buChar char="•"/>
              <a:defRPr sz="2000" b="0" i="0" u="none" strike="noStrike" cap="none">
                <a:solidFill>
                  <a:schemeClr val="lt1"/>
                </a:solidFill>
                <a:latin typeface="Arial Black"/>
                <a:ea typeface="Arial Black"/>
                <a:cs typeface="Arial Black"/>
                <a:sym typeface="Arial Black"/>
              </a:defRPr>
            </a:lvl3pPr>
            <a:lvl4pPr marL="1600200" marR="0" lvl="3" indent="-114300" algn="l" rtl="0">
              <a:lnSpc>
                <a:spcPct val="90000"/>
              </a:lnSpc>
              <a:spcBef>
                <a:spcPts val="500"/>
              </a:spcBef>
              <a:buClr>
                <a:schemeClr val="lt1"/>
              </a:buClr>
              <a:buSzPct val="100000"/>
              <a:buFont typeface="Arial"/>
              <a:buChar char="•"/>
              <a:defRPr sz="1800" b="0" i="0" u="none" strike="noStrike" cap="none">
                <a:solidFill>
                  <a:schemeClr val="lt1"/>
                </a:solidFill>
                <a:latin typeface="Arial Black"/>
                <a:ea typeface="Arial Black"/>
                <a:cs typeface="Arial Black"/>
                <a:sym typeface="Arial Black"/>
              </a:defRPr>
            </a:lvl4pPr>
            <a:lvl5pPr marL="2057400" marR="0" lvl="4" indent="-114300" algn="l" rtl="0">
              <a:lnSpc>
                <a:spcPct val="90000"/>
              </a:lnSpc>
              <a:spcBef>
                <a:spcPts val="500"/>
              </a:spcBef>
              <a:buClr>
                <a:schemeClr val="lt1"/>
              </a:buClr>
              <a:buSzPct val="100000"/>
              <a:buFont typeface="Arial"/>
              <a:buChar char="•"/>
              <a:defRPr sz="1800" b="0" i="0" u="none" strike="noStrike" cap="none">
                <a:solidFill>
                  <a:schemeClr val="lt1"/>
                </a:solidFill>
                <a:latin typeface="Arial Black"/>
                <a:ea typeface="Arial Black"/>
                <a:cs typeface="Arial Black"/>
                <a:sym typeface="Arial Black"/>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219200" y="990600"/>
            <a:ext cx="10972800" cy="1143000"/>
          </a:xfrm>
          <a:prstGeom prst="rect">
            <a:avLst/>
          </a:prstGeom>
          <a:noFill/>
          <a:ln>
            <a:noFill/>
          </a:ln>
        </p:spPr>
        <p:txBody>
          <a:bodyPr wrap="square" lIns="91425" tIns="91425" rIns="91425" bIns="91425" anchor="t" anchorCtr="0"/>
          <a:lstStyle>
            <a:lvl1pPr marL="0" marR="0" lvl="0" indent="0" algn="l" rtl="0">
              <a:lnSpc>
                <a:spcPct val="80000"/>
              </a:lnSpc>
              <a:spcBef>
                <a:spcPts val="0"/>
              </a:spcBef>
              <a:buClr>
                <a:schemeClr val="lt1"/>
              </a:buClr>
              <a:buFont typeface="Helvetica Neue"/>
              <a:buNone/>
              <a:defRPr sz="128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5104D-8DD6-443C-885F-D0E42EE08D4B}" type="datetimeFigureOut">
              <a:rPr lang="en-US" smtClean="0"/>
              <a:t>2/10/2020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C5B67-7827-44AB-B02A-738D5F88A19A}" type="slidenum">
              <a:rPr lang="en-US" smtClean="0"/>
              <a:t>‹#›</a:t>
            </a:fld>
            <a:endParaRPr lang="en-US"/>
          </a:p>
        </p:txBody>
      </p:sp>
    </p:spTree>
    <p:extLst>
      <p:ext uri="{BB962C8B-B14F-4D97-AF65-F5344CB8AC3E}">
        <p14:creationId xmlns:p14="http://schemas.microsoft.com/office/powerpoint/2010/main" val="423345011"/>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16.gif"/></Relationships>
</file>

<file path=ppt/slides/_rels/slide21.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1.xml"/><Relationship Id="rId6" Type="http://schemas.openxmlformats.org/officeDocument/2006/relationships/image" Target="../media/image17.png"/><Relationship Id="rId5" Type="http://schemas.openxmlformats.org/officeDocument/2006/relationships/notesSlide" Target="../notesSlides/notesSlide20.xml"/><Relationship Id="rId4"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20.jp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20.jp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6.xml"/><Relationship Id="rId6" Type="http://schemas.openxmlformats.org/officeDocument/2006/relationships/image" Target="../media/image22.png"/><Relationship Id="rId5" Type="http://schemas.openxmlformats.org/officeDocument/2006/relationships/notesSlide" Target="../notesSlides/notesSlide25.xml"/><Relationship Id="rId4"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28.xml"/><Relationship Id="rId6" Type="http://schemas.openxmlformats.org/officeDocument/2006/relationships/image" Target="../media/image24.png"/><Relationship Id="rId5" Type="http://schemas.openxmlformats.org/officeDocument/2006/relationships/notesSlide" Target="../notesSlides/notesSlide27.xml"/><Relationship Id="rId4"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30.xml"/><Relationship Id="rId5" Type="http://schemas.openxmlformats.org/officeDocument/2006/relationships/comments" Target="../comments/commen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34.xml"/><Relationship Id="rId6" Type="http://schemas.openxmlformats.org/officeDocument/2006/relationships/image" Target="../media/image30.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31"/>
        <p:cNvGrpSpPr/>
        <p:nvPr/>
      </p:nvGrpSpPr>
      <p:grpSpPr>
        <a:xfrm>
          <a:off x="0" y="0"/>
          <a:ext cx="0" cy="0"/>
          <a:chOff x="0" y="0"/>
          <a:chExt cx="0" cy="0"/>
        </a:xfrm>
      </p:grpSpPr>
      <p:pic>
        <p:nvPicPr>
          <p:cNvPr id="232" name="Shape 232"/>
          <p:cNvPicPr preferRelativeResize="0"/>
          <p:nvPr/>
        </p:nvPicPr>
        <p:blipFill rotWithShape="1">
          <a:blip r:embed="rId4">
            <a:alphaModFix/>
          </a:blip>
          <a:srcRect t="5574" b="10372"/>
          <a:stretch/>
        </p:blipFill>
        <p:spPr>
          <a:xfrm>
            <a:off x="0" y="-16042"/>
            <a:ext cx="8187818" cy="6882064"/>
          </a:xfrm>
          <a:prstGeom prst="rect">
            <a:avLst/>
          </a:prstGeom>
          <a:noFill/>
          <a:ln>
            <a:noFill/>
          </a:ln>
        </p:spPr>
      </p:pic>
      <p:sp>
        <p:nvSpPr>
          <p:cNvPr id="6" name="Shape 233"/>
          <p:cNvSpPr txBox="1">
            <a:spLocks/>
          </p:cNvSpPr>
          <p:nvPr/>
        </p:nvSpPr>
        <p:spPr>
          <a:xfrm>
            <a:off x="3742544" y="2031371"/>
            <a:ext cx="7726337" cy="1600581"/>
          </a:xfrm>
          <a:prstGeom prst="rect">
            <a:avLst/>
          </a:prstGeom>
          <a:noFill/>
          <a:ln w="9525" cap="flat" cmpd="sng">
            <a:noFill/>
            <a:prstDash val="solid"/>
            <a:round/>
            <a:headEnd type="none" w="med" len="med"/>
            <a:tailEnd type="none" w="med" len="med"/>
          </a:ln>
        </p:spPr>
        <p:txBody>
          <a:bodyPr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lt1"/>
              </a:buClr>
              <a:buFont typeface="Arial Black"/>
              <a:buNone/>
              <a:defRPr sz="60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nSpc>
                <a:spcPct val="100000"/>
              </a:lnSpc>
              <a:buSzPct val="25000"/>
            </a:pPr>
            <a:r>
              <a:rPr lang="en-US" sz="4800" dirty="0"/>
              <a:t>CIVILIAN RESPONSE COURSE</a:t>
            </a:r>
          </a:p>
          <a:p>
            <a:pPr>
              <a:lnSpc>
                <a:spcPct val="100000"/>
              </a:lnSpc>
              <a:buSzPct val="25000"/>
            </a:pPr>
            <a:br>
              <a:rPr lang="en-US" sz="4800" dirty="0"/>
            </a:br>
            <a:r>
              <a:rPr lang="en-US" sz="3600" dirty="0"/>
              <a:t>Active Attack Events, </a:t>
            </a:r>
          </a:p>
          <a:p>
            <a:pPr>
              <a:lnSpc>
                <a:spcPct val="100000"/>
              </a:lnSpc>
              <a:buSzPct val="25000"/>
            </a:pPr>
            <a:r>
              <a:rPr lang="en-US" sz="3600" dirty="0"/>
              <a:t>Stress Response,</a:t>
            </a:r>
            <a:br>
              <a:rPr lang="en-US" sz="3600" dirty="0"/>
            </a:br>
            <a:r>
              <a:rPr lang="en-US" sz="3600" dirty="0"/>
              <a:t>and </a:t>
            </a:r>
            <a:br>
              <a:rPr lang="en-US" sz="3600" dirty="0"/>
            </a:br>
            <a:r>
              <a:rPr lang="en-US" sz="3600" dirty="0"/>
              <a:t>A.D.D. / Run, Hide, Fight</a:t>
            </a:r>
          </a:p>
        </p:txBody>
      </p:sp>
      <p:sp>
        <p:nvSpPr>
          <p:cNvPr id="7" name="Shape 234"/>
          <p:cNvSpPr txBox="1"/>
          <p:nvPr/>
        </p:nvSpPr>
        <p:spPr>
          <a:xfrm>
            <a:off x="5164070" y="685753"/>
            <a:ext cx="4883285" cy="92324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endParaRPr lang="en-US" sz="6000" b="0" i="0" u="none" strike="noStrike" cap="none" dirty="0">
              <a:solidFill>
                <a:schemeClr val="lt1"/>
              </a:solidFill>
              <a:latin typeface="Arial Black"/>
              <a:ea typeface="Arial Black"/>
              <a:cs typeface="Arial Black"/>
              <a:sym typeface="Arial Black"/>
            </a:endParaRPr>
          </a:p>
        </p:txBody>
      </p:sp>
    </p:spTree>
    <p:custDataLst>
      <p:tags r:id="rId1"/>
    </p:custDataLst>
    <p:extLst>
      <p:ext uri="{BB962C8B-B14F-4D97-AF65-F5344CB8AC3E}">
        <p14:creationId xmlns:p14="http://schemas.microsoft.com/office/powerpoint/2010/main" val="165658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335560" y="1394477"/>
            <a:ext cx="9520881" cy="3487769"/>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4800" dirty="0"/>
              <a:t>Those who cannot remember </a:t>
            </a:r>
            <a:r>
              <a:rPr lang="en-US" sz="4400" dirty="0"/>
              <a:t>the</a:t>
            </a:r>
            <a:r>
              <a:rPr lang="en-US" sz="4800" dirty="0"/>
              <a:t> past are condemned to repeat it.</a:t>
            </a:r>
            <a:br>
              <a:rPr lang="en-US" sz="4800" dirty="0"/>
            </a:br>
            <a:br>
              <a:rPr lang="en-US" sz="4400" dirty="0"/>
            </a:br>
            <a:r>
              <a:rPr lang="en-US" sz="4400" dirty="0"/>
              <a:t>			</a:t>
            </a:r>
            <a:r>
              <a:rPr lang="en-US" sz="3600" dirty="0"/>
              <a:t>- </a:t>
            </a:r>
            <a:r>
              <a:rPr lang="en-US" sz="4000" dirty="0"/>
              <a:t>George Santayana</a:t>
            </a:r>
            <a:endParaRPr lang="en-US" sz="4000" b="0" i="0" u="none" strike="noStrike" cap="none" dirty="0">
              <a:solidFill>
                <a:schemeClr val="lt1"/>
              </a:solidFill>
              <a:sym typeface="Arial Black"/>
            </a:endParaRPr>
          </a:p>
        </p:txBody>
      </p:sp>
    </p:spTree>
    <p:custDataLst>
      <p:tags r:id="rId1"/>
    </p:custDataLst>
    <p:extLst>
      <p:ext uri="{BB962C8B-B14F-4D97-AF65-F5344CB8AC3E}">
        <p14:creationId xmlns:p14="http://schemas.microsoft.com/office/powerpoint/2010/main" val="1257277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7" name="Shape 527"/>
          <p:cNvSpPr txBox="1">
            <a:spLocks noGrp="1"/>
          </p:cNvSpPr>
          <p:nvPr>
            <p:ph type="body" idx="4294967295"/>
          </p:nvPr>
        </p:nvSpPr>
        <p:spPr>
          <a:xfrm>
            <a:off x="1676400" y="1960563"/>
            <a:ext cx="10515600" cy="4349750"/>
          </a:xfrm>
          <a:prstGeom prst="rect">
            <a:avLst/>
          </a:prstGeom>
        </p:spPr>
        <p:txBody>
          <a:bodyPr wrap="square" lIns="91425" tIns="91425" rIns="91425" bIns="91425" anchor="t" anchorCtr="0">
            <a:noAutofit/>
          </a:bodyPr>
          <a:lstStyle/>
          <a:p>
            <a:pPr lvl="0">
              <a:spcBef>
                <a:spcPts val="0"/>
              </a:spcBef>
              <a:buNone/>
            </a:pPr>
            <a:r>
              <a:rPr lang="en-US"/>
              <a:t> </a:t>
            </a:r>
          </a:p>
        </p:txBody>
      </p:sp>
      <p:pic>
        <p:nvPicPr>
          <p:cNvPr id="1030" name="Picture 6" descr="Image result for UC Santa Barbara at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53" y="0"/>
            <a:ext cx="12929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26" name="Shape 526"/>
          <p:cNvSpPr txBox="1">
            <a:spLocks noGrp="1"/>
          </p:cNvSpPr>
          <p:nvPr>
            <p:ph type="title" idx="4294967295"/>
          </p:nvPr>
        </p:nvSpPr>
        <p:spPr>
          <a:xfrm>
            <a:off x="617231" y="695802"/>
            <a:ext cx="11400598" cy="1532116"/>
          </a:xfrm>
          <a:prstGeom prst="rect">
            <a:avLst/>
          </a:prstGeom>
          <a:effectLst>
            <a:outerShdw blurRad="50800" dist="38100" dir="5400000" algn="t" rotWithShape="0">
              <a:prstClr val="black">
                <a:alpha val="40000"/>
              </a:prstClr>
            </a:outerShdw>
          </a:effectLst>
        </p:spPr>
        <p:txBody>
          <a:bodyPr wrap="square" lIns="91425" tIns="91425" rIns="91425" bIns="91425" anchor="ctr" anchorCtr="0">
            <a:noAutofit/>
          </a:bodyPr>
          <a:lstStyle/>
          <a:p>
            <a:pPr lvl="0">
              <a:spcBef>
                <a:spcPts val="0"/>
              </a:spcBef>
              <a:buNone/>
            </a:pPr>
            <a:r>
              <a:rPr lang="en-US" sz="6000" dirty="0"/>
              <a:t>U.C. SANTA BARBARA, CA </a:t>
            </a:r>
            <a:br>
              <a:rPr lang="en-US" sz="6000" dirty="0"/>
            </a:br>
            <a:r>
              <a:rPr lang="en-US" sz="6000" dirty="0"/>
              <a:t>(2014)</a:t>
            </a:r>
          </a:p>
        </p:txBody>
      </p:sp>
    </p:spTree>
    <p:custDataLst>
      <p:tags r:id="rId1"/>
    </p:custData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20" name="Shape 520" descr="DSC_2992_pp | Memorials left at the Pulse nightclub in Orlan… | Flickr"/>
          <p:cNvPicPr preferRelativeResize="0"/>
          <p:nvPr/>
        </p:nvPicPr>
        <p:blipFill rotWithShape="1">
          <a:blip r:embed="rId4">
            <a:alphaModFix/>
          </a:blip>
          <a:srcRect r="7531" b="15339"/>
          <a:stretch/>
        </p:blipFill>
        <p:spPr>
          <a:xfrm>
            <a:off x="1" y="1"/>
            <a:ext cx="12306300" cy="6959600"/>
          </a:xfrm>
          <a:prstGeom prst="rect">
            <a:avLst/>
          </a:prstGeom>
          <a:noFill/>
          <a:ln>
            <a:noFill/>
          </a:ln>
        </p:spPr>
      </p:pic>
      <p:sp>
        <p:nvSpPr>
          <p:cNvPr id="4" name="Shape 526"/>
          <p:cNvSpPr txBox="1">
            <a:spLocks/>
          </p:cNvSpPr>
          <p:nvPr/>
        </p:nvSpPr>
        <p:spPr>
          <a:xfrm>
            <a:off x="617231" y="695801"/>
            <a:ext cx="6795940" cy="1549377"/>
          </a:xfrm>
          <a:prstGeom prst="rect">
            <a:avLst/>
          </a:prstGeom>
          <a:noFill/>
          <a:ln>
            <a:noFill/>
          </a:ln>
          <a:effectLst>
            <a:outerShdw blurRad="50800" dist="38100" dir="5400000" algn="t" rotWithShape="0">
              <a:prstClr val="black">
                <a:alpha val="40000"/>
              </a:prstClr>
            </a:outerShdw>
          </a:effectLst>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6000" dirty="0"/>
              <a:t>ORLANDO, FL</a:t>
            </a:r>
            <a:br>
              <a:rPr lang="en-US" sz="6000" dirty="0"/>
            </a:br>
            <a:r>
              <a:rPr lang="en-US" sz="6000" dirty="0"/>
              <a:t>(2016)</a:t>
            </a:r>
          </a:p>
        </p:txBody>
      </p:sp>
    </p:spTree>
    <p:custDataLst>
      <p:tags r:id="rId1"/>
    </p:custData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5" name="Shape 535"/>
          <p:cNvPicPr preferRelativeResize="0"/>
          <p:nvPr/>
        </p:nvPicPr>
        <p:blipFill>
          <a:blip r:embed="rId4">
            <a:alphaModFix/>
          </a:blip>
          <a:stretch>
            <a:fillRect/>
          </a:stretch>
        </p:blipFill>
        <p:spPr>
          <a:xfrm>
            <a:off x="0" y="0"/>
            <a:ext cx="12353482" cy="6858000"/>
          </a:xfrm>
          <a:prstGeom prst="rect">
            <a:avLst/>
          </a:prstGeom>
          <a:noFill/>
          <a:ln>
            <a:noFill/>
          </a:ln>
        </p:spPr>
      </p:pic>
      <p:sp>
        <p:nvSpPr>
          <p:cNvPr id="4" name="Shape 526"/>
          <p:cNvSpPr txBox="1">
            <a:spLocks/>
          </p:cNvSpPr>
          <p:nvPr/>
        </p:nvSpPr>
        <p:spPr>
          <a:xfrm>
            <a:off x="617231" y="695802"/>
            <a:ext cx="10282090" cy="1532116"/>
          </a:xfrm>
          <a:prstGeom prst="rect">
            <a:avLst/>
          </a:prstGeom>
          <a:noFill/>
          <a:ln>
            <a:noFill/>
          </a:ln>
          <a:effectLst>
            <a:outerShdw blurRad="50800" dist="38100" dir="5400000" algn="t" rotWithShape="0">
              <a:prstClr val="black">
                <a:alpha val="40000"/>
              </a:prstClr>
            </a:outerShdw>
          </a:effectLst>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6000" dirty="0"/>
              <a:t>LAS VEGAS, NV</a:t>
            </a:r>
            <a:br>
              <a:rPr lang="en-US" sz="6000" dirty="0"/>
            </a:br>
            <a:r>
              <a:rPr lang="en-US" sz="6000" dirty="0"/>
              <a:t>(2017)</a:t>
            </a:r>
          </a:p>
        </p:txBody>
      </p:sp>
    </p:spTree>
    <p:custDataLst>
      <p:tags r:id="rId1"/>
    </p:custData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060499"/>
            <a:ext cx="12192001" cy="9141317"/>
          </a:xfrm>
          <a:prstGeom prst="rect">
            <a:avLst/>
          </a:prstGeom>
        </p:spPr>
      </p:pic>
      <p:sp>
        <p:nvSpPr>
          <p:cNvPr id="4" name="Shape 526"/>
          <p:cNvSpPr txBox="1">
            <a:spLocks/>
          </p:cNvSpPr>
          <p:nvPr/>
        </p:nvSpPr>
        <p:spPr>
          <a:xfrm>
            <a:off x="617231" y="695802"/>
            <a:ext cx="10282090" cy="1532116"/>
          </a:xfrm>
          <a:prstGeom prst="rect">
            <a:avLst/>
          </a:prstGeom>
          <a:noFill/>
          <a:ln>
            <a:noFill/>
          </a:ln>
          <a:effectLst>
            <a:outerShdw blurRad="50800" dist="38100" dir="5400000" algn="t" rotWithShape="0">
              <a:prstClr val="black">
                <a:alpha val="40000"/>
              </a:prstClr>
            </a:outerShdw>
          </a:effectLst>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6000" dirty="0"/>
              <a:t>NEW YORK CITY, NY</a:t>
            </a:r>
            <a:br>
              <a:rPr lang="en-US" sz="6000" dirty="0"/>
            </a:br>
            <a:r>
              <a:rPr lang="en-US" sz="6000" dirty="0"/>
              <a:t>(2017)</a:t>
            </a:r>
          </a:p>
        </p:txBody>
      </p:sp>
    </p:spTree>
    <p:custDataLst>
      <p:tags r:id="rId1"/>
    </p:custData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2658" y="0"/>
            <a:ext cx="12192001" cy="7503284"/>
          </a:xfrm>
          <a:prstGeom prst="rect">
            <a:avLst/>
          </a:prstGeom>
        </p:spPr>
      </p:pic>
      <p:sp>
        <p:nvSpPr>
          <p:cNvPr id="5" name="Shape 526"/>
          <p:cNvSpPr txBox="1">
            <a:spLocks/>
          </p:cNvSpPr>
          <p:nvPr/>
        </p:nvSpPr>
        <p:spPr>
          <a:xfrm>
            <a:off x="617762" y="695803"/>
            <a:ext cx="11217728" cy="1532116"/>
          </a:xfrm>
          <a:prstGeom prst="rect">
            <a:avLst/>
          </a:prstGeom>
          <a:noFill/>
          <a:ln>
            <a:noFill/>
          </a:ln>
          <a:effectLst>
            <a:outerShdw blurRad="50800" dist="38100" dir="5400000" algn="t" rotWithShape="0">
              <a:prstClr val="black">
                <a:alpha val="40000"/>
              </a:prstClr>
            </a:outerShdw>
          </a:effectLst>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6000" dirty="0"/>
              <a:t>SUTHERLAND SPRINGS, TX (2017)</a:t>
            </a:r>
          </a:p>
        </p:txBody>
      </p:sp>
    </p:spTree>
    <p:custDataLst>
      <p:tags r:id="rId1"/>
    </p:custDataLst>
    <p:extLst>
      <p:ext uri="{BB962C8B-B14F-4D97-AF65-F5344CB8AC3E}">
        <p14:creationId xmlns:p14="http://schemas.microsoft.com/office/powerpoint/2010/main" val="2886626425"/>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48"/>
        <p:cNvGrpSpPr/>
        <p:nvPr/>
      </p:nvGrpSpPr>
      <p:grpSpPr>
        <a:xfrm>
          <a:off x="0" y="0"/>
          <a:ext cx="0" cy="0"/>
          <a:chOff x="0" y="0"/>
          <a:chExt cx="0" cy="0"/>
        </a:xfrm>
      </p:grpSpPr>
      <p:pic>
        <p:nvPicPr>
          <p:cNvPr id="551" name="Shape 551" descr="http://thehighlandernews.com/wp-content/uploads/2012/11/Crowded-Halls.jpg"/>
          <p:cNvPicPr preferRelativeResize="0"/>
          <p:nvPr/>
        </p:nvPicPr>
        <p:blipFill rotWithShape="1">
          <a:blip r:embed="rId4">
            <a:alphaModFix/>
          </a:blip>
          <a:srcRect l="18228" t="15791" r="23668" b="6738"/>
          <a:stretch/>
        </p:blipFill>
        <p:spPr>
          <a:xfrm>
            <a:off x="6578600" y="1524001"/>
            <a:ext cx="5270500" cy="5270500"/>
          </a:xfrm>
          <a:prstGeom prst="ellipse">
            <a:avLst/>
          </a:prstGeom>
          <a:noFill/>
          <a:ln>
            <a:noFill/>
          </a:ln>
          <a:effectLst>
            <a:softEdge rad="127000"/>
          </a:effectLst>
        </p:spPr>
      </p:pic>
      <p:sp>
        <p:nvSpPr>
          <p:cNvPr id="555" name="Shape 555"/>
          <p:cNvSpPr txBox="1">
            <a:spLocks noGrp="1"/>
          </p:cNvSpPr>
          <p:nvPr>
            <p:ph type="title"/>
          </p:nvPr>
        </p:nvSpPr>
        <p:spPr>
          <a:xfrm>
            <a:off x="2129700" y="485400"/>
            <a:ext cx="7932600" cy="10767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Number of De</a:t>
            </a:r>
            <a:r>
              <a:rPr lang="en-US" sz="6000" b="0" i="0" u="none" strike="noStrike" cap="none" dirty="0">
                <a:latin typeface="Arial Black"/>
                <a:ea typeface="Arial Black"/>
                <a:cs typeface="Arial Black"/>
                <a:sym typeface="Arial Black"/>
              </a:rPr>
              <a:t>aths</a:t>
            </a:r>
          </a:p>
        </p:txBody>
      </p:sp>
      <p:pic>
        <p:nvPicPr>
          <p:cNvPr id="550" name="Shape 550" descr="http://media.washtimes.com/media/image/2009/12/14/Virginia_Tech_Shootin_Star.jpg"/>
          <p:cNvPicPr preferRelativeResize="0"/>
          <p:nvPr/>
        </p:nvPicPr>
        <p:blipFill rotWithShape="1">
          <a:blip r:embed="rId5">
            <a:alphaModFix/>
          </a:blip>
          <a:srcRect l="2634" r="16151" b="2020"/>
          <a:stretch/>
        </p:blipFill>
        <p:spPr>
          <a:xfrm>
            <a:off x="6286064" y="1322286"/>
            <a:ext cx="5700814" cy="5700814"/>
          </a:xfrm>
          <a:prstGeom prst="ellipse">
            <a:avLst/>
          </a:prstGeom>
          <a:noFill/>
          <a:ln>
            <a:noFill/>
          </a:ln>
          <a:effectLst>
            <a:softEdge rad="317500"/>
          </a:effectLst>
        </p:spPr>
      </p:pic>
      <p:pic>
        <p:nvPicPr>
          <p:cNvPr id="552" name="Shape 552" descr="http://images3.wikia.nocookie.net/__cb20130608215148/kingdom-keepers-second-generation-roleplay/images/5/55/Doctorspotless-School_Hallway.jpg"/>
          <p:cNvPicPr preferRelativeResize="0"/>
          <p:nvPr/>
        </p:nvPicPr>
        <p:blipFill rotWithShape="1">
          <a:blip r:embed="rId6">
            <a:alphaModFix/>
          </a:blip>
          <a:srcRect l="5883" t="1" r="25859" b="8989"/>
          <a:stretch/>
        </p:blipFill>
        <p:spPr>
          <a:xfrm>
            <a:off x="6405350" y="1392136"/>
            <a:ext cx="5561114" cy="5561114"/>
          </a:xfrm>
          <a:prstGeom prst="ellipse">
            <a:avLst/>
          </a:prstGeom>
          <a:noFill/>
          <a:ln>
            <a:noFill/>
          </a:ln>
          <a:effectLst>
            <a:softEdge rad="127000"/>
          </a:effectLst>
        </p:spPr>
      </p:pic>
      <p:sp>
        <p:nvSpPr>
          <p:cNvPr id="554" name="Shape 554"/>
          <p:cNvSpPr txBox="1"/>
          <p:nvPr/>
        </p:nvSpPr>
        <p:spPr>
          <a:xfrm>
            <a:off x="1531366" y="2065700"/>
            <a:ext cx="3440130" cy="2594224"/>
          </a:xfrm>
          <a:prstGeom prst="rect">
            <a:avLst/>
          </a:prstGeom>
          <a:noFill/>
          <a:ln>
            <a:noFill/>
          </a:ln>
        </p:spPr>
        <p:txBody>
          <a:bodyPr wrap="square" lIns="121900" tIns="60950" rIns="121900" bIns="60950" anchor="t" anchorCtr="0">
            <a:noAutofit/>
          </a:bodyPr>
          <a:lstStyle/>
          <a:p>
            <a:pPr marR="0" lvl="0" algn="l" rtl="0">
              <a:spcBef>
                <a:spcPts val="0"/>
              </a:spcBef>
              <a:buClr>
                <a:schemeClr val="lt1"/>
              </a:buClr>
              <a:buSzPct val="100000"/>
            </a:pPr>
            <a:r>
              <a:rPr lang="en-US" sz="3200" dirty="0">
                <a:solidFill>
                  <a:schemeClr val="lt1"/>
                </a:solidFill>
                <a:latin typeface="+mn-lt"/>
                <a:ea typeface="Arial Black"/>
                <a:cs typeface="Arial Black"/>
                <a:sym typeface="Arial Black"/>
              </a:rPr>
              <a:t>How quickly the police arrive</a:t>
            </a:r>
          </a:p>
          <a:p>
            <a:pPr marR="0" lvl="0" algn="l" rtl="0">
              <a:spcBef>
                <a:spcPts val="0"/>
              </a:spcBef>
              <a:buClr>
                <a:schemeClr val="lt1"/>
              </a:buClr>
              <a:buSzPct val="100000"/>
            </a:pPr>
            <a:endParaRPr lang="en-US" sz="3200" dirty="0">
              <a:solidFill>
                <a:schemeClr val="lt1"/>
              </a:solidFill>
              <a:latin typeface="+mn-lt"/>
              <a:ea typeface="Arial Black"/>
              <a:cs typeface="Arial Black"/>
              <a:sym typeface="Arial Black"/>
            </a:endParaRPr>
          </a:p>
          <a:p>
            <a:pPr lvl="0">
              <a:buClr>
                <a:srgbClr val="FFFFFF"/>
              </a:buClr>
              <a:buSzPct val="100000"/>
            </a:pPr>
            <a:r>
              <a:rPr lang="en-US" sz="3200" dirty="0">
                <a:solidFill>
                  <a:srgbClr val="FFFFFF"/>
                </a:solidFill>
                <a:latin typeface="+mn-lt"/>
                <a:ea typeface="Arial Black"/>
                <a:cs typeface="Arial Black"/>
                <a:sym typeface="Arial Black"/>
              </a:rPr>
              <a:t>Target availability</a:t>
            </a:r>
          </a:p>
          <a:p>
            <a:pPr marR="0" lvl="0" algn="l" rtl="0">
              <a:spcBef>
                <a:spcPts val="0"/>
              </a:spcBef>
            </a:pPr>
            <a:endParaRPr lang="en-US" sz="3200" dirty="0">
              <a:solidFill>
                <a:schemeClr val="lt1"/>
              </a:solidFill>
              <a:latin typeface="+mn-lt"/>
              <a:ea typeface="Arial Black"/>
              <a:cs typeface="Arial Black"/>
              <a:sym typeface="Arial Black"/>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xEl>
                                              <p:pRg st="0" end="0"/>
                                            </p:txEl>
                                          </p:spTgt>
                                        </p:tgtEl>
                                        <p:attrNameLst>
                                          <p:attrName>style.visibility</p:attrName>
                                        </p:attrNameLst>
                                      </p:cBhvr>
                                      <p:to>
                                        <p:strVal val="visible"/>
                                      </p:to>
                                    </p:set>
                                    <p:animEffect transition="in" filter="fade">
                                      <p:cBhvr>
                                        <p:cTn id="7" dur="500"/>
                                        <p:tgtEl>
                                          <p:spTgt spid="55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0"/>
                                        </p:tgtEl>
                                        <p:attrNameLst>
                                          <p:attrName>style.visibility</p:attrName>
                                        </p:attrNameLst>
                                      </p:cBhvr>
                                      <p:to>
                                        <p:strVal val="visible"/>
                                      </p:to>
                                    </p:set>
                                    <p:animEffect transition="in" filter="fade">
                                      <p:cBhvr>
                                        <p:cTn id="10" dur="500"/>
                                        <p:tgtEl>
                                          <p:spTgt spid="5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4">
                                            <p:txEl>
                                              <p:pRg st="2" end="2"/>
                                            </p:txEl>
                                          </p:spTgt>
                                        </p:tgtEl>
                                        <p:attrNameLst>
                                          <p:attrName>style.visibility</p:attrName>
                                        </p:attrNameLst>
                                      </p:cBhvr>
                                      <p:to>
                                        <p:strVal val="visible"/>
                                      </p:to>
                                    </p:set>
                                    <p:animEffect transition="in" filter="fade">
                                      <p:cBhvr>
                                        <p:cTn id="15" dur="500"/>
                                        <p:tgtEl>
                                          <p:spTgt spid="55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52"/>
                                        </p:tgtEl>
                                        <p:attrNameLst>
                                          <p:attrName>style.visibility</p:attrName>
                                        </p:attrNameLst>
                                      </p:cBhvr>
                                      <p:to>
                                        <p:strVal val="visible"/>
                                      </p:to>
                                    </p:set>
                                    <p:animEffect transition="in" filter="fade">
                                      <p:cBhvr>
                                        <p:cTn id="18" dur="5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60"/>
        <p:cNvGrpSpPr/>
        <p:nvPr/>
      </p:nvGrpSpPr>
      <p:grpSpPr>
        <a:xfrm>
          <a:off x="0" y="0"/>
          <a:ext cx="0" cy="0"/>
          <a:chOff x="0" y="0"/>
          <a:chExt cx="0" cy="0"/>
        </a:xfrm>
      </p:grpSpPr>
      <p:pic>
        <p:nvPicPr>
          <p:cNvPr id="561" name="Shape 561"/>
          <p:cNvPicPr preferRelativeResize="0"/>
          <p:nvPr/>
        </p:nvPicPr>
        <p:blipFill rotWithShape="1">
          <a:blip r:embed="rId4">
            <a:alphaModFix/>
          </a:blip>
          <a:srcRect t="4614" r="29140" b="11459"/>
          <a:stretch/>
        </p:blipFill>
        <p:spPr>
          <a:xfrm>
            <a:off x="6096006" y="-139700"/>
            <a:ext cx="6184894" cy="7162800"/>
          </a:xfrm>
          <a:prstGeom prst="rect">
            <a:avLst/>
          </a:prstGeom>
          <a:noFill/>
          <a:ln>
            <a:noFill/>
          </a:ln>
        </p:spPr>
      </p:pic>
      <p:sp>
        <p:nvSpPr>
          <p:cNvPr id="4" name="Shape 526"/>
          <p:cNvSpPr txBox="1">
            <a:spLocks/>
          </p:cNvSpPr>
          <p:nvPr/>
        </p:nvSpPr>
        <p:spPr>
          <a:xfrm>
            <a:off x="1540516" y="698500"/>
            <a:ext cx="4284969" cy="1021418"/>
          </a:xfrm>
          <a:prstGeom prst="rect">
            <a:avLst/>
          </a:prstGeom>
          <a:noFill/>
          <a:ln>
            <a:noFill/>
          </a:ln>
          <a:effectLst/>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6000" dirty="0"/>
              <a:t>3 Minutes</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1829900" y="541542"/>
            <a:ext cx="8532200" cy="965848"/>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Disaster Response</a:t>
            </a:r>
          </a:p>
        </p:txBody>
      </p:sp>
      <p:sp>
        <p:nvSpPr>
          <p:cNvPr id="569" name="Shape 569"/>
          <p:cNvSpPr txBox="1">
            <a:spLocks noGrp="1"/>
          </p:cNvSpPr>
          <p:nvPr>
            <p:ph type="subTitle" idx="4294967295"/>
          </p:nvPr>
        </p:nvSpPr>
        <p:spPr>
          <a:xfrm>
            <a:off x="1828313" y="2784149"/>
            <a:ext cx="8535375" cy="125445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buClr>
                <a:schemeClr val="lt1"/>
              </a:buClr>
              <a:buSzPct val="25000"/>
              <a:buFont typeface="Arial"/>
              <a:buNone/>
            </a:pPr>
            <a:r>
              <a:rPr lang="en-US" sz="3600" b="0" i="0" u="none" strike="noStrike" cap="none" dirty="0">
                <a:solidFill>
                  <a:schemeClr val="lt1"/>
                </a:solidFill>
                <a:latin typeface="+mn-lt"/>
                <a:ea typeface="Arial Black"/>
                <a:cs typeface="Arial Black"/>
                <a:sym typeface="Arial Black"/>
              </a:rPr>
              <a:t>The background science of how people behave in high stress events</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74"/>
        <p:cNvGrpSpPr/>
        <p:nvPr/>
      </p:nvGrpSpPr>
      <p:grpSpPr>
        <a:xfrm>
          <a:off x="0" y="0"/>
          <a:ext cx="0" cy="0"/>
          <a:chOff x="0" y="0"/>
          <a:chExt cx="0" cy="0"/>
        </a:xfrm>
      </p:grpSpPr>
      <p:sp>
        <p:nvSpPr>
          <p:cNvPr id="577" name="Shape 577"/>
          <p:cNvSpPr txBox="1">
            <a:spLocks noGrp="1"/>
          </p:cNvSpPr>
          <p:nvPr>
            <p:ph type="body" idx="1"/>
          </p:nvPr>
        </p:nvSpPr>
        <p:spPr>
          <a:xfrm>
            <a:off x="1531863" y="2518490"/>
            <a:ext cx="3519531" cy="2495973"/>
          </a:xfrm>
          <a:prstGeom prst="rect">
            <a:avLst/>
          </a:prstGeom>
          <a:noFill/>
          <a:ln>
            <a:noFill/>
          </a:ln>
        </p:spPr>
        <p:txBody>
          <a:bodyPr wrap="square" lIns="91425" tIns="45700" rIns="91425" bIns="45700" anchor="t" anchorCtr="0">
            <a:noAutofit/>
          </a:bodyPr>
          <a:lstStyle/>
          <a:p>
            <a:pPr marL="67755" indent="0">
              <a:lnSpc>
                <a:spcPct val="100000"/>
              </a:lnSpc>
              <a:buSzPct val="100000"/>
              <a:buNone/>
            </a:pPr>
            <a:r>
              <a:rPr lang="en-US" sz="3200" b="0" i="0" u="none" strike="noStrike" cap="none" dirty="0">
                <a:solidFill>
                  <a:schemeClr val="lt1"/>
                </a:solidFill>
                <a:latin typeface="+mn-lt"/>
                <a:sym typeface="Arial Black"/>
              </a:rPr>
              <a:t>Denial</a:t>
            </a:r>
          </a:p>
          <a:p>
            <a:pPr marL="67755" indent="0">
              <a:lnSpc>
                <a:spcPct val="100000"/>
              </a:lnSpc>
              <a:buSzPct val="100000"/>
              <a:buNone/>
            </a:pPr>
            <a:endParaRPr sz="3200" dirty="0">
              <a:latin typeface="+mn-lt"/>
            </a:endParaRPr>
          </a:p>
          <a:p>
            <a:pPr marL="67755" indent="0">
              <a:lnSpc>
                <a:spcPct val="100000"/>
              </a:lnSpc>
              <a:buSzPct val="100000"/>
              <a:buNone/>
            </a:pPr>
            <a:r>
              <a:rPr lang="en-US" sz="3200" b="0" i="0" u="none" strike="noStrike" cap="none" dirty="0">
                <a:solidFill>
                  <a:schemeClr val="lt1"/>
                </a:solidFill>
                <a:latin typeface="+mn-lt"/>
                <a:sym typeface="Arial Black"/>
              </a:rPr>
              <a:t>Deliberation</a:t>
            </a:r>
          </a:p>
          <a:p>
            <a:pPr marL="0" indent="0">
              <a:lnSpc>
                <a:spcPct val="100000"/>
              </a:lnSpc>
              <a:buNone/>
            </a:pPr>
            <a:endParaRPr sz="3200" dirty="0">
              <a:latin typeface="+mn-lt"/>
            </a:endParaRPr>
          </a:p>
          <a:p>
            <a:pPr marL="67755" indent="0">
              <a:lnSpc>
                <a:spcPct val="100000"/>
              </a:lnSpc>
              <a:buSzPct val="100000"/>
              <a:buNone/>
            </a:pPr>
            <a:r>
              <a:rPr lang="en-US" sz="3200" b="0" i="0" u="none" strike="noStrike" cap="none" dirty="0">
                <a:solidFill>
                  <a:schemeClr val="lt1"/>
                </a:solidFill>
                <a:latin typeface="+mn-lt"/>
                <a:sym typeface="Arial Black"/>
              </a:rPr>
              <a:t>Decisive Moment</a:t>
            </a:r>
          </a:p>
          <a:p>
            <a:pPr marL="0" indent="0">
              <a:lnSpc>
                <a:spcPct val="100000"/>
              </a:lnSpc>
              <a:buSzPct val="25000"/>
              <a:buNone/>
            </a:pPr>
            <a:endParaRPr sz="4000" b="0" i="0" u="none" strike="noStrike" cap="none" dirty="0">
              <a:solidFill>
                <a:schemeClr val="lt1"/>
              </a:solidFill>
              <a:latin typeface="+mn-lt"/>
              <a:ea typeface="Calibri"/>
              <a:cs typeface="Calibri"/>
              <a:sym typeface="Calibri"/>
            </a:endParaRPr>
          </a:p>
        </p:txBody>
      </p:sp>
      <p:sp>
        <p:nvSpPr>
          <p:cNvPr id="578" name="Shape 578"/>
          <p:cNvSpPr txBox="1">
            <a:spLocks noGrp="1"/>
          </p:cNvSpPr>
          <p:nvPr>
            <p:ph type="title"/>
          </p:nvPr>
        </p:nvSpPr>
        <p:spPr>
          <a:xfrm>
            <a:off x="1313982" y="418168"/>
            <a:ext cx="9564036" cy="2008500"/>
          </a:xfrm>
          <a:prstGeom prst="rect">
            <a:avLst/>
          </a:prstGeom>
          <a:noFill/>
          <a:ln>
            <a:noFill/>
          </a:ln>
        </p:spPr>
        <p:txBody>
          <a:bodyPr wrap="square" lIns="91425" tIns="45700" rIns="91425" bIns="45700" anchor="ctr" anchorCtr="0">
            <a:noAutofit/>
          </a:bodyPr>
          <a:lstStyle/>
          <a:p>
            <a:pPr marL="0" marR="0" lvl="0" indent="0" algn="ctr" rtl="0">
              <a:lnSpc>
                <a:spcPct val="80000"/>
              </a:lnSpc>
              <a:spcBef>
                <a:spcPts val="0"/>
              </a:spcBef>
              <a:spcAft>
                <a:spcPts val="0"/>
              </a:spcAft>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Three Stages of Disaster Response</a:t>
            </a:r>
          </a:p>
        </p:txBody>
      </p:sp>
      <p:pic>
        <p:nvPicPr>
          <p:cNvPr id="4" name="Shape 575"/>
          <p:cNvPicPr preferRelativeResize="0">
            <a:picLocks noGrp="1"/>
          </p:cNvPicPr>
          <p:nvPr>
            <p:ph type="body" idx="2"/>
          </p:nvPr>
        </p:nvPicPr>
        <p:blipFill rotWithShape="1">
          <a:blip r:embed="rId4">
            <a:alphaModFix/>
          </a:blip>
          <a:srcRect l="21362" t="5815" r="22116" b="4372"/>
          <a:stretch/>
        </p:blipFill>
        <p:spPr>
          <a:xfrm>
            <a:off x="6096000" y="2285999"/>
            <a:ext cx="4252823" cy="4252823"/>
          </a:xfrm>
          <a:prstGeom prst="ellipse">
            <a:avLst/>
          </a:prstGeom>
          <a:noFill/>
          <a:ln>
            <a:noFill/>
          </a:ln>
          <a:effectLst>
            <a:softEdge rad="317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fade">
                                      <p:cBhvr>
                                        <p:cTn id="7" dur="500"/>
                                        <p:tgtEl>
                                          <p:spTgt spid="5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7">
                                            <p:txEl>
                                              <p:pRg st="2" end="2"/>
                                            </p:txEl>
                                          </p:spTgt>
                                        </p:tgtEl>
                                        <p:attrNameLst>
                                          <p:attrName>style.visibility</p:attrName>
                                        </p:attrNameLst>
                                      </p:cBhvr>
                                      <p:to>
                                        <p:strVal val="visible"/>
                                      </p:to>
                                    </p:set>
                                    <p:animEffect transition="in" filter="fade">
                                      <p:cBhvr>
                                        <p:cTn id="12" dur="500"/>
                                        <p:tgtEl>
                                          <p:spTgt spid="5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7">
                                            <p:txEl>
                                              <p:pRg st="4" end="4"/>
                                            </p:txEl>
                                          </p:spTgt>
                                        </p:tgtEl>
                                        <p:attrNameLst>
                                          <p:attrName>style.visibility</p:attrName>
                                        </p:attrNameLst>
                                      </p:cBhvr>
                                      <p:to>
                                        <p:strVal val="visible"/>
                                      </p:to>
                                    </p:set>
                                    <p:animEffect transition="in" filter="fade">
                                      <p:cBhvr>
                                        <p:cTn id="17" dur="500"/>
                                        <p:tgtEl>
                                          <p:spTgt spid="5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sp>
        <p:nvSpPr>
          <p:cNvPr id="3" name="Shape 896"/>
          <p:cNvSpPr txBox="1">
            <a:spLocks/>
          </p:cNvSpPr>
          <p:nvPr/>
        </p:nvSpPr>
        <p:spPr>
          <a:xfrm>
            <a:off x="460593" y="2414265"/>
            <a:ext cx="11270815" cy="1325563"/>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lnSpc>
                <a:spcPct val="90000"/>
              </a:lnSpc>
              <a:buClr>
                <a:schemeClr val="lt1"/>
              </a:buClr>
              <a:buSzPct val="25000"/>
              <a:buFont typeface="Arial Black"/>
              <a:buNone/>
            </a:pPr>
            <a:r>
              <a:rPr lang="en-US" sz="6600" dirty="0">
                <a:solidFill>
                  <a:schemeClr val="lt1"/>
                </a:solidFill>
                <a:latin typeface="Arial Black"/>
                <a:ea typeface="Arial Black"/>
                <a:cs typeface="Arial Black"/>
                <a:sym typeface="Arial Black"/>
              </a:rPr>
              <a:t>Active </a:t>
            </a:r>
            <a:r>
              <a:rPr lang="en-US" sz="6000" dirty="0">
                <a:solidFill>
                  <a:schemeClr val="lt1"/>
                </a:solidFill>
                <a:latin typeface="Arial Black"/>
                <a:ea typeface="Arial Black"/>
                <a:cs typeface="Arial Black"/>
                <a:sym typeface="Arial Black"/>
              </a:rPr>
              <a:t>Attack</a:t>
            </a:r>
            <a:r>
              <a:rPr lang="en-US" sz="6600" dirty="0">
                <a:solidFill>
                  <a:schemeClr val="lt1"/>
                </a:solidFill>
                <a:latin typeface="Arial Black"/>
                <a:ea typeface="Arial Black"/>
                <a:cs typeface="Arial Black"/>
                <a:sym typeface="Arial Black"/>
              </a:rPr>
              <a:t> Events</a:t>
            </a:r>
          </a:p>
        </p:txBody>
      </p:sp>
    </p:spTree>
    <p:custDataLst>
      <p:tags r:id="rId1"/>
    </p:custData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Shape 583"/>
        <p:cNvGrpSpPr/>
        <p:nvPr/>
      </p:nvGrpSpPr>
      <p:grpSpPr>
        <a:xfrm>
          <a:off x="0" y="0"/>
          <a:ext cx="0" cy="0"/>
          <a:chOff x="0" y="0"/>
          <a:chExt cx="0" cy="0"/>
        </a:xfrm>
      </p:grpSpPr>
      <p:pic>
        <p:nvPicPr>
          <p:cNvPr id="584" name="Shape 584" descr="http://putupyourdukes.files.wordpress.com/2008/11/stivers-6-30-06-denial-is-t.gif"/>
          <p:cNvPicPr preferRelativeResize="0"/>
          <p:nvPr/>
        </p:nvPicPr>
        <p:blipFill rotWithShape="1">
          <a:blip r:embed="rId4">
            <a:alphaModFix/>
          </a:blip>
          <a:srcRect/>
          <a:stretch/>
        </p:blipFill>
        <p:spPr>
          <a:xfrm>
            <a:off x="2522231" y="1740425"/>
            <a:ext cx="7147538" cy="4419075"/>
          </a:xfrm>
          <a:prstGeom prst="rect">
            <a:avLst/>
          </a:prstGeom>
          <a:noFill/>
          <a:ln>
            <a:noFill/>
          </a:ln>
        </p:spPr>
      </p:pic>
      <p:sp>
        <p:nvSpPr>
          <p:cNvPr id="585" name="Shape 585"/>
          <p:cNvSpPr txBox="1">
            <a:spLocks noGrp="1"/>
          </p:cNvSpPr>
          <p:nvPr>
            <p:ph type="title"/>
          </p:nvPr>
        </p:nvSpPr>
        <p:spPr>
          <a:xfrm>
            <a:off x="4032404" y="575025"/>
            <a:ext cx="4127192" cy="898175"/>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Denial</a:t>
            </a:r>
          </a:p>
        </p:txBody>
      </p:sp>
    </p:spTree>
    <p:custDataLst>
      <p:tags r:id="rId1"/>
    </p:custData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52779" y="385688"/>
            <a:ext cx="6686443" cy="1290712"/>
          </a:xfrm>
        </p:spPr>
        <p:txBody>
          <a:bodyPr/>
          <a:lstStyle/>
          <a:p>
            <a:pPr algn="ctr"/>
            <a:r>
              <a:rPr lang="en-US" sz="6000" spc="-133" dirty="0"/>
              <a:t>Social Proof</a:t>
            </a:r>
          </a:p>
        </p:txBody>
      </p:sp>
      <p:pic>
        <p:nvPicPr>
          <p:cNvPr id="7" name="THE BYSTANDER EFFECT.mp4">
            <a:hlinkClick r:id="" action="ppaction://media"/>
          </p:cNvPr>
          <p:cNvPicPr>
            <a:picLocks noGrp="1" noChangeAspect="1"/>
          </p:cNvPicPr>
          <p:nvPr>
            <p:ph sz="quarter" idx="4294967295"/>
            <a:videoFile r:link="rId3"/>
            <p:extLst>
              <p:ext uri="{DAA4B4D4-6D71-4841-9C94-3DE7FCFB9230}">
                <p14:media xmlns:p14="http://schemas.microsoft.com/office/powerpoint/2010/main" r:embed="rId2"/>
              </p:ext>
            </p:extLst>
          </p:nvPr>
        </p:nvPicPr>
        <p:blipFill>
          <a:blip r:embed="rId6" cstate="print"/>
          <a:stretch>
            <a:fillRect/>
          </a:stretch>
        </p:blipFill>
        <p:spPr>
          <a:xfrm>
            <a:off x="1672402" y="1451870"/>
            <a:ext cx="8847197" cy="4999730"/>
          </a:xfrm>
          <a:prstGeom prst="rect">
            <a:avLst/>
          </a:prstGeom>
        </p:spPr>
      </p:pic>
    </p:spTree>
    <p:custDataLst>
      <p:tags r:id="rId1"/>
    </p:custDataLst>
    <p:extLst>
      <p:ext uri="{BB962C8B-B14F-4D97-AF65-F5344CB8AC3E}">
        <p14:creationId xmlns:p14="http://schemas.microsoft.com/office/powerpoint/2010/main" val="422425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pic>
        <p:nvPicPr>
          <p:cNvPr id="598" name="Shape 598"/>
          <p:cNvPicPr preferRelativeResize="0"/>
          <p:nvPr/>
        </p:nvPicPr>
        <p:blipFill rotWithShape="1">
          <a:blip r:embed="rId4">
            <a:alphaModFix/>
          </a:blip>
          <a:srcRect l="11204" t="3878" r="11573" b="18900"/>
          <a:stretch/>
        </p:blipFill>
        <p:spPr>
          <a:xfrm>
            <a:off x="3435350" y="1549400"/>
            <a:ext cx="5295900" cy="5295900"/>
          </a:xfrm>
          <a:prstGeom prst="ellipse">
            <a:avLst/>
          </a:prstGeom>
          <a:noFill/>
          <a:ln>
            <a:noFill/>
          </a:ln>
          <a:effectLst>
            <a:softEdge rad="317500"/>
          </a:effectLst>
        </p:spPr>
      </p:pic>
      <p:sp>
        <p:nvSpPr>
          <p:cNvPr id="600" name="Shape 600"/>
          <p:cNvSpPr txBox="1">
            <a:spLocks noGrp="1"/>
          </p:cNvSpPr>
          <p:nvPr>
            <p:ph type="title"/>
          </p:nvPr>
        </p:nvSpPr>
        <p:spPr>
          <a:xfrm>
            <a:off x="3176763" y="547000"/>
            <a:ext cx="5838475" cy="939656"/>
          </a:xfrm>
          <a:prstGeom prst="rect">
            <a:avLst/>
          </a:prstGeom>
          <a:noFill/>
          <a:ln>
            <a:noFill/>
          </a:ln>
          <a:effectLst>
            <a:outerShdw blurRad="190500" dist="38100" dir="10800000" algn="r" rotWithShape="0">
              <a:srgbClr val="000000">
                <a:alpha val="40000"/>
              </a:srgbClr>
            </a:outerShdw>
          </a:effectLst>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Deliberation</a:t>
            </a:r>
            <a:endParaRPr lang="en-US" sz="7200" b="0" i="0" u="none" strike="noStrike" cap="none" dirty="0">
              <a:solidFill>
                <a:schemeClr val="lt1"/>
              </a:solidFill>
              <a:latin typeface="Arial Black"/>
              <a:ea typeface="Arial Black"/>
              <a:cs typeface="Arial Black"/>
              <a:sym typeface="Arial Black"/>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3453763" y="512975"/>
            <a:ext cx="5284475" cy="1012579"/>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Deliberation</a:t>
            </a:r>
            <a:endParaRPr lang="en-US" sz="7200" b="0" i="0" u="none" strike="noStrike" cap="none" dirty="0">
              <a:solidFill>
                <a:schemeClr val="lt1"/>
              </a:solidFill>
              <a:latin typeface="Arial Black"/>
              <a:ea typeface="Arial Black"/>
              <a:cs typeface="Arial Black"/>
              <a:sym typeface="Arial Black"/>
            </a:endParaRPr>
          </a:p>
        </p:txBody>
      </p:sp>
      <p:pic>
        <p:nvPicPr>
          <p:cNvPr id="610" name="Shape 610"/>
          <p:cNvPicPr preferRelativeResize="0">
            <a:picLocks noGrp="1"/>
          </p:cNvPicPr>
          <p:nvPr>
            <p:ph type="body" idx="2"/>
          </p:nvPr>
        </p:nvPicPr>
        <p:blipFill rotWithShape="1">
          <a:blip r:embed="rId4">
            <a:alphaModFix/>
          </a:blip>
          <a:srcRect l="18795" r="18795" b="6386"/>
          <a:stretch/>
        </p:blipFill>
        <p:spPr>
          <a:xfrm>
            <a:off x="1531243" y="2768603"/>
            <a:ext cx="3361975" cy="3361975"/>
          </a:xfrm>
          <a:prstGeom prst="ellipse">
            <a:avLst/>
          </a:prstGeom>
          <a:noFill/>
          <a:ln>
            <a:noFill/>
          </a:ln>
          <a:effectLst>
            <a:softEdge rad="317500"/>
          </a:effectLst>
        </p:spPr>
      </p:pic>
      <p:sp>
        <p:nvSpPr>
          <p:cNvPr id="612" name="Shape 612"/>
          <p:cNvSpPr txBox="1"/>
          <p:nvPr/>
        </p:nvSpPr>
        <p:spPr>
          <a:xfrm>
            <a:off x="7442461" y="2019034"/>
            <a:ext cx="3036191" cy="75405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4000" b="0" i="0" u="none" strike="noStrike" cap="none" dirty="0">
                <a:solidFill>
                  <a:schemeClr val="lt1"/>
                </a:solidFill>
                <a:latin typeface="+mn-lt"/>
                <a:ea typeface="Calibri"/>
                <a:cs typeface="Calibri"/>
                <a:sym typeface="Calibri"/>
              </a:rPr>
              <a:t>Lizard Brain</a:t>
            </a:r>
          </a:p>
        </p:txBody>
      </p:sp>
      <p:sp>
        <p:nvSpPr>
          <p:cNvPr id="615" name="Shape 615"/>
          <p:cNvSpPr txBox="1"/>
          <p:nvPr/>
        </p:nvSpPr>
        <p:spPr>
          <a:xfrm>
            <a:off x="1653825" y="2019034"/>
            <a:ext cx="3239393" cy="677476"/>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4000" dirty="0">
                <a:solidFill>
                  <a:schemeClr val="lt1"/>
                </a:solidFill>
                <a:latin typeface="+mn-lt"/>
                <a:ea typeface="Calibri"/>
                <a:cs typeface="Calibri"/>
                <a:sym typeface="Calibri"/>
              </a:rPr>
              <a:t>Human Brain</a:t>
            </a:r>
          </a:p>
        </p:txBody>
      </p:sp>
      <p:pic>
        <p:nvPicPr>
          <p:cNvPr id="13" name="Shape 608"/>
          <p:cNvPicPr preferRelativeResize="0">
            <a:picLocks noGrp="1"/>
          </p:cNvPicPr>
          <p:nvPr>
            <p:ph type="body" idx="4"/>
          </p:nvPr>
        </p:nvPicPr>
        <p:blipFill rotWithShape="1">
          <a:blip r:embed="rId5">
            <a:alphaModFix/>
          </a:blip>
          <a:srcRect t="22567" b="10767"/>
          <a:stretch/>
        </p:blipFill>
        <p:spPr>
          <a:xfrm>
            <a:off x="7239829" y="2768603"/>
            <a:ext cx="3426219" cy="3426219"/>
          </a:xfrm>
          <a:prstGeom prst="ellipse">
            <a:avLst/>
          </a:prstGeom>
          <a:noFill/>
          <a:ln>
            <a:noFill/>
          </a:ln>
          <a:effectLst>
            <a:softEdge rad="317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fade">
                                      <p:cBhvr>
                                        <p:cTn id="7" dur="500"/>
                                        <p:tgtEl>
                                          <p:spTgt spid="615"/>
                                        </p:tgtEl>
                                      </p:cBhvr>
                                    </p:animEffect>
                                  </p:childTnLst>
                                </p:cTn>
                              </p:par>
                              <p:par>
                                <p:cTn id="8" presetID="10" presetClass="entr" presetSubtype="0" fill="hold" nodeType="withEffect">
                                  <p:stCondLst>
                                    <p:cond delay="600"/>
                                  </p:stCondLst>
                                  <p:childTnLst>
                                    <p:set>
                                      <p:cBhvr>
                                        <p:cTn id="9" dur="1" fill="hold">
                                          <p:stCondLst>
                                            <p:cond delay="0"/>
                                          </p:stCondLst>
                                        </p:cTn>
                                        <p:tgtEl>
                                          <p:spTgt spid="610"/>
                                        </p:tgtEl>
                                        <p:attrNameLst>
                                          <p:attrName>style.visibility</p:attrName>
                                        </p:attrNameLst>
                                      </p:cBhvr>
                                      <p:to>
                                        <p:strVal val="visible"/>
                                      </p:to>
                                    </p:set>
                                    <p:animEffect transition="in" filter="fade">
                                      <p:cBhvr>
                                        <p:cTn id="10" dur="500"/>
                                        <p:tgtEl>
                                          <p:spTgt spid="6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600"/>
                                  </p:stCondLst>
                                  <p:childTnLst>
                                    <p:set>
                                      <p:cBhvr>
                                        <p:cTn id="14" dur="1" fill="hold">
                                          <p:stCondLst>
                                            <p:cond delay="0"/>
                                          </p:stCondLst>
                                        </p:cTn>
                                        <p:tgtEl>
                                          <p:spTgt spid="612"/>
                                        </p:tgtEl>
                                        <p:attrNameLst>
                                          <p:attrName>style.visibility</p:attrName>
                                        </p:attrNameLst>
                                      </p:cBhvr>
                                      <p:to>
                                        <p:strVal val="visible"/>
                                      </p:to>
                                    </p:set>
                                    <p:animEffect transition="in" filter="fade">
                                      <p:cBhvr>
                                        <p:cTn id="15" dur="600"/>
                                        <p:tgtEl>
                                          <p:spTgt spid="612"/>
                                        </p:tgtEl>
                                      </p:cBhvr>
                                    </p:animEffect>
                                  </p:childTnLst>
                                </p:cTn>
                              </p:par>
                              <p:par>
                                <p:cTn id="16" presetID="10" presetClass="entr" presetSubtype="0" fill="hold" nodeType="withEffect">
                                  <p:stCondLst>
                                    <p:cond delay="6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605"/>
        <p:cNvGrpSpPr/>
        <p:nvPr/>
      </p:nvGrpSpPr>
      <p:grpSpPr>
        <a:xfrm>
          <a:off x="0" y="0"/>
          <a:ext cx="0" cy="0"/>
          <a:chOff x="0" y="0"/>
          <a:chExt cx="0" cy="0"/>
        </a:xfrm>
      </p:grpSpPr>
      <p:pic>
        <p:nvPicPr>
          <p:cNvPr id="11" name="Shape 610"/>
          <p:cNvPicPr preferRelativeResize="0">
            <a:picLocks noGrp="1"/>
          </p:cNvPicPr>
          <p:nvPr>
            <p:ph type="body" idx="2"/>
          </p:nvPr>
        </p:nvPicPr>
        <p:blipFill rotWithShape="1">
          <a:blip r:embed="rId4">
            <a:alphaModFix/>
          </a:blip>
          <a:srcRect l="18795" r="18795" b="6386"/>
          <a:stretch/>
        </p:blipFill>
        <p:spPr>
          <a:xfrm>
            <a:off x="1531243" y="2768603"/>
            <a:ext cx="3361975" cy="3361975"/>
          </a:xfrm>
          <a:prstGeom prst="ellipse">
            <a:avLst/>
          </a:prstGeom>
          <a:noFill/>
          <a:ln>
            <a:noFill/>
          </a:ln>
          <a:effectLst>
            <a:softEdge rad="317500"/>
          </a:effectLst>
        </p:spPr>
      </p:pic>
      <p:sp>
        <p:nvSpPr>
          <p:cNvPr id="12" name="Shape 615"/>
          <p:cNvSpPr txBox="1"/>
          <p:nvPr/>
        </p:nvSpPr>
        <p:spPr>
          <a:xfrm>
            <a:off x="1653825" y="2019034"/>
            <a:ext cx="3239393" cy="677476"/>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4000" dirty="0">
                <a:solidFill>
                  <a:schemeClr val="lt1"/>
                </a:solidFill>
                <a:latin typeface="+mn-lt"/>
                <a:ea typeface="Calibri"/>
                <a:cs typeface="Calibri"/>
                <a:sym typeface="Calibri"/>
              </a:rPr>
              <a:t>Human Brain</a:t>
            </a:r>
          </a:p>
        </p:txBody>
      </p:sp>
      <p:sp>
        <p:nvSpPr>
          <p:cNvPr id="606" name="Shape 606"/>
          <p:cNvSpPr txBox="1">
            <a:spLocks noGrp="1"/>
          </p:cNvSpPr>
          <p:nvPr>
            <p:ph type="title"/>
          </p:nvPr>
        </p:nvSpPr>
        <p:spPr>
          <a:xfrm>
            <a:off x="3453763" y="512975"/>
            <a:ext cx="5284475" cy="1012579"/>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Deliberation</a:t>
            </a:r>
            <a:endParaRPr lang="en-US" sz="7200" b="0" i="0" u="none" strike="noStrike" cap="none" dirty="0">
              <a:solidFill>
                <a:schemeClr val="lt1"/>
              </a:solidFill>
              <a:latin typeface="Arial Black"/>
              <a:ea typeface="Arial Black"/>
              <a:cs typeface="Arial Black"/>
              <a:sym typeface="Arial Black"/>
            </a:endParaRPr>
          </a:p>
        </p:txBody>
      </p:sp>
      <p:pic>
        <p:nvPicPr>
          <p:cNvPr id="608" name="Shape 608"/>
          <p:cNvPicPr preferRelativeResize="0">
            <a:picLocks noGrp="1"/>
          </p:cNvPicPr>
          <p:nvPr>
            <p:ph type="body" idx="4"/>
          </p:nvPr>
        </p:nvPicPr>
        <p:blipFill rotWithShape="1">
          <a:blip r:embed="rId5">
            <a:alphaModFix/>
          </a:blip>
          <a:srcRect t="22567" b="10767"/>
          <a:stretch/>
        </p:blipFill>
        <p:spPr>
          <a:xfrm>
            <a:off x="7239829" y="2768603"/>
            <a:ext cx="3426219" cy="3426219"/>
          </a:xfrm>
          <a:prstGeom prst="ellipse">
            <a:avLst/>
          </a:prstGeom>
          <a:noFill/>
          <a:ln>
            <a:noFill/>
          </a:ln>
          <a:effectLst>
            <a:softEdge rad="317500"/>
          </a:effectLst>
        </p:spPr>
      </p:pic>
      <p:sp>
        <p:nvSpPr>
          <p:cNvPr id="612" name="Shape 612"/>
          <p:cNvSpPr txBox="1"/>
          <p:nvPr/>
        </p:nvSpPr>
        <p:spPr>
          <a:xfrm>
            <a:off x="7442461" y="2019034"/>
            <a:ext cx="3036191" cy="754057"/>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4000" b="0" i="0" u="none" strike="noStrike" cap="none" dirty="0">
                <a:solidFill>
                  <a:schemeClr val="lt1"/>
                </a:solidFill>
                <a:latin typeface="+mn-lt"/>
                <a:ea typeface="Calibri"/>
                <a:cs typeface="Calibri"/>
                <a:sym typeface="Calibri"/>
              </a:rPr>
              <a:t>Lizard Brain</a:t>
            </a:r>
          </a:p>
        </p:txBody>
      </p:sp>
      <p:sp>
        <p:nvSpPr>
          <p:cNvPr id="2" name="Rectangle 1"/>
          <p:cNvSpPr/>
          <p:nvPr/>
        </p:nvSpPr>
        <p:spPr>
          <a:xfrm>
            <a:off x="985569" y="2695534"/>
            <a:ext cx="4241800" cy="3907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631"/>
          <p:cNvSpPr txBox="1"/>
          <p:nvPr/>
        </p:nvSpPr>
        <p:spPr>
          <a:xfrm>
            <a:off x="1751445" y="2768603"/>
            <a:ext cx="2210955" cy="2659365"/>
          </a:xfrm>
          <a:prstGeom prst="rect">
            <a:avLst/>
          </a:prstGeom>
          <a:noFill/>
          <a:ln>
            <a:noFill/>
          </a:ln>
        </p:spPr>
        <p:txBody>
          <a:bodyPr wrap="square" lIns="91425" tIns="45700" rIns="91425" bIns="45700" anchor="t" anchorCtr="0">
            <a:noAutofit/>
          </a:bodyPr>
          <a:lstStyle/>
          <a:p>
            <a:pPr marR="0" lvl="0" algn="l" rtl="0">
              <a:lnSpc>
                <a:spcPct val="150000"/>
              </a:lnSpc>
              <a:spcBef>
                <a:spcPts val="0"/>
              </a:spcBef>
              <a:buSzPct val="100000"/>
            </a:pPr>
            <a:r>
              <a:rPr lang="en-US" sz="3600" dirty="0">
                <a:solidFill>
                  <a:schemeClr val="lt1"/>
                </a:solidFill>
                <a:latin typeface="+mn-lt"/>
                <a:ea typeface="Calibri"/>
                <a:cs typeface="Calibri"/>
                <a:sym typeface="Calibri"/>
              </a:rPr>
              <a:t>Fight</a:t>
            </a:r>
          </a:p>
          <a:p>
            <a:pPr marR="0" lvl="0" algn="l" rtl="0">
              <a:lnSpc>
                <a:spcPct val="150000"/>
              </a:lnSpc>
              <a:spcBef>
                <a:spcPts val="0"/>
              </a:spcBef>
              <a:buSzPct val="100000"/>
            </a:pPr>
            <a:r>
              <a:rPr lang="en-US" sz="3600" dirty="0">
                <a:solidFill>
                  <a:schemeClr val="lt1"/>
                </a:solidFill>
                <a:latin typeface="+mn-lt"/>
                <a:ea typeface="Calibri"/>
                <a:cs typeface="Calibri"/>
                <a:sym typeface="Calibri"/>
              </a:rPr>
              <a:t>Flight</a:t>
            </a:r>
          </a:p>
          <a:p>
            <a:pPr marR="0" lvl="0" algn="l" rtl="0">
              <a:lnSpc>
                <a:spcPct val="150000"/>
              </a:lnSpc>
              <a:spcBef>
                <a:spcPts val="0"/>
              </a:spcBef>
              <a:buSzPct val="100000"/>
            </a:pPr>
            <a:r>
              <a:rPr lang="en-US" sz="3200" dirty="0">
                <a:solidFill>
                  <a:schemeClr val="lt1"/>
                </a:solidFill>
                <a:latin typeface="+mn-lt"/>
                <a:ea typeface="Calibri"/>
                <a:cs typeface="Calibri"/>
                <a:sym typeface="Calibri"/>
              </a:rPr>
              <a:t>Freeze</a:t>
            </a:r>
            <a:endParaRPr lang="en-US" sz="3600" dirty="0">
              <a:solidFill>
                <a:schemeClr val="lt1"/>
              </a:solidFill>
              <a:latin typeface="+mn-lt"/>
              <a:ea typeface="Calibri"/>
              <a:cs typeface="Calibri"/>
              <a:sym typeface="Calibri"/>
            </a:endParaRPr>
          </a:p>
        </p:txBody>
      </p:sp>
    </p:spTree>
    <p:custDataLst>
      <p:tags r:id="rId1"/>
    </p:custDataLst>
    <p:extLst>
      <p:ext uri="{BB962C8B-B14F-4D97-AF65-F5344CB8AC3E}">
        <p14:creationId xmlns:p14="http://schemas.microsoft.com/office/powerpoint/2010/main" val="3713627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1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10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2221500" y="513700"/>
            <a:ext cx="7749000" cy="1068413"/>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Stress Response</a:t>
            </a:r>
          </a:p>
        </p:txBody>
      </p:sp>
      <p:pic>
        <p:nvPicPr>
          <p:cNvPr id="638" name="Shape 638"/>
          <p:cNvPicPr preferRelativeResize="0"/>
          <p:nvPr/>
        </p:nvPicPr>
        <p:blipFill rotWithShape="1">
          <a:blip r:embed="rId4">
            <a:alphaModFix/>
          </a:blip>
          <a:srcRect/>
          <a:stretch/>
        </p:blipFill>
        <p:spPr>
          <a:xfrm>
            <a:off x="2438400" y="1600205"/>
            <a:ext cx="8534400" cy="4525433"/>
          </a:xfrm>
          <a:prstGeom prst="rect">
            <a:avLst/>
          </a:prstGeom>
          <a:noFill/>
          <a:ln>
            <a:noFill/>
          </a:ln>
        </p:spPr>
      </p:pic>
      <p:sp>
        <p:nvSpPr>
          <p:cNvPr id="639" name="Shape 639"/>
          <p:cNvSpPr/>
          <p:nvPr/>
        </p:nvSpPr>
        <p:spPr>
          <a:xfrm rot="-922415">
            <a:off x="553542" y="2863377"/>
            <a:ext cx="11084917" cy="1320800"/>
          </a:xfrm>
          <a:prstGeom prst="rect">
            <a:avLst/>
          </a:prstGeom>
          <a:solidFill>
            <a:schemeClr val="dk1"/>
          </a:solidFill>
          <a:ln w="12700"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400">
              <a:solidFill>
                <a:schemeClr val="lt1"/>
              </a:solidFill>
              <a:latin typeface="Calibri"/>
              <a:ea typeface="Calibri"/>
              <a:cs typeface="Calibri"/>
              <a:sym typeface="Calibri"/>
            </a:endParaRPr>
          </a:p>
        </p:txBody>
      </p:sp>
      <p:sp>
        <p:nvSpPr>
          <p:cNvPr id="640" name="Shape 640"/>
          <p:cNvSpPr txBox="1"/>
          <p:nvPr/>
        </p:nvSpPr>
        <p:spPr>
          <a:xfrm rot="-5400000">
            <a:off x="57984" y="4236940"/>
            <a:ext cx="2946400" cy="830997"/>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4800" dirty="0">
                <a:solidFill>
                  <a:schemeClr val="lt1"/>
                </a:solidFill>
                <a:latin typeface="Calibri"/>
                <a:ea typeface="Calibri"/>
                <a:cs typeface="Calibri"/>
                <a:sym typeface="Calibri"/>
              </a:rPr>
              <a:t>Heart Rate</a:t>
            </a:r>
          </a:p>
        </p:txBody>
      </p:sp>
      <p:cxnSp>
        <p:nvCxnSpPr>
          <p:cNvPr id="641" name="Shape 641"/>
          <p:cNvCxnSpPr/>
          <p:nvPr/>
        </p:nvCxnSpPr>
        <p:spPr>
          <a:xfrm flipV="1">
            <a:off x="9605913" y="3016577"/>
            <a:ext cx="829559" cy="226244"/>
          </a:xfrm>
          <a:prstGeom prst="straightConnector1">
            <a:avLst/>
          </a:prstGeom>
          <a:noFill/>
          <a:ln w="25400" cap="flat" cmpd="sng">
            <a:solidFill>
              <a:schemeClr val="lt1"/>
            </a:solidFill>
            <a:prstDash val="solid"/>
            <a:miter lim="800000"/>
            <a:headEnd type="none" w="med" len="med"/>
            <a:tailEnd type="none" w="med" len="med"/>
          </a:ln>
        </p:spPr>
      </p:cxnSp>
      <p:sp>
        <p:nvSpPr>
          <p:cNvPr id="642" name="Shape 642"/>
          <p:cNvSpPr txBox="1"/>
          <p:nvPr/>
        </p:nvSpPr>
        <p:spPr>
          <a:xfrm rot="-911941">
            <a:off x="2434628" y="4520001"/>
            <a:ext cx="1524000" cy="58477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60 BPM</a:t>
            </a:r>
          </a:p>
        </p:txBody>
      </p:sp>
      <p:sp>
        <p:nvSpPr>
          <p:cNvPr id="643" name="Shape 643"/>
          <p:cNvSpPr txBox="1"/>
          <p:nvPr/>
        </p:nvSpPr>
        <p:spPr>
          <a:xfrm rot="-912257">
            <a:off x="9030869" y="2632950"/>
            <a:ext cx="1825380" cy="58477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175 BPM</a:t>
            </a:r>
          </a:p>
        </p:txBody>
      </p:sp>
      <p:sp>
        <p:nvSpPr>
          <p:cNvPr id="644" name="Shape 644"/>
          <p:cNvSpPr txBox="1"/>
          <p:nvPr/>
        </p:nvSpPr>
        <p:spPr>
          <a:xfrm rot="-938705">
            <a:off x="7300764" y="3132926"/>
            <a:ext cx="1811173" cy="58477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150 BPM</a:t>
            </a:r>
          </a:p>
        </p:txBody>
      </p:sp>
      <p:sp>
        <p:nvSpPr>
          <p:cNvPr id="645" name="Shape 645"/>
          <p:cNvSpPr txBox="1"/>
          <p:nvPr/>
        </p:nvSpPr>
        <p:spPr>
          <a:xfrm rot="-905503">
            <a:off x="5672530" y="3590531"/>
            <a:ext cx="1781199" cy="58477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120 BPM</a:t>
            </a:r>
          </a:p>
        </p:txBody>
      </p:sp>
      <p:sp>
        <p:nvSpPr>
          <p:cNvPr id="646" name="Shape 646"/>
          <p:cNvSpPr txBox="1"/>
          <p:nvPr/>
        </p:nvSpPr>
        <p:spPr>
          <a:xfrm rot="-955767">
            <a:off x="4081785" y="4060142"/>
            <a:ext cx="1524000" cy="58477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90 BPM</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p:nvPr/>
        </p:nvSpPr>
        <p:spPr>
          <a:xfrm>
            <a:off x="1028698" y="2209800"/>
            <a:ext cx="10960100" cy="1077218"/>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buNone/>
            </a:pPr>
            <a:endParaRPr sz="8000" b="0" i="0" u="none" strike="noStrike" cap="none">
              <a:solidFill>
                <a:srgbClr val="FFFFFF"/>
              </a:solidFill>
              <a:latin typeface="Helvetica Neue"/>
              <a:ea typeface="Helvetica Neue"/>
              <a:cs typeface="Helvetica Neue"/>
              <a:sym typeface="Helvetica Neue"/>
            </a:endParaRPr>
          </a:p>
        </p:txBody>
      </p:sp>
      <p:pic>
        <p:nvPicPr>
          <p:cNvPr id="2" name="Stroller Pani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913939" y="1592546"/>
            <a:ext cx="8364122" cy="4711417"/>
          </a:xfrm>
          <a:prstGeom prst="rect">
            <a:avLst/>
          </a:prstGeom>
        </p:spPr>
      </p:pic>
      <p:sp>
        <p:nvSpPr>
          <p:cNvPr id="5" name="Shape 637"/>
          <p:cNvSpPr txBox="1">
            <a:spLocks/>
          </p:cNvSpPr>
          <p:nvPr/>
        </p:nvSpPr>
        <p:spPr>
          <a:xfrm>
            <a:off x="2221500" y="513700"/>
            <a:ext cx="7749000" cy="1068413"/>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Clr>
                <a:schemeClr val="lt1"/>
              </a:buClr>
              <a:buFont typeface="Helvetica Neue"/>
              <a:buNone/>
              <a:defRPr sz="80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lnSpc>
                <a:spcPct val="90000"/>
              </a:lnSpc>
              <a:buSzPct val="25000"/>
              <a:buFont typeface="Arial Black"/>
              <a:buNone/>
            </a:pPr>
            <a:r>
              <a:rPr lang="en-US" sz="6000">
                <a:latin typeface="Arial Black"/>
                <a:ea typeface="Arial Black"/>
                <a:cs typeface="Arial Black"/>
                <a:sym typeface="Arial Black"/>
              </a:rPr>
              <a:t>Stress Response</a:t>
            </a:r>
            <a:endParaRPr lang="en-US" sz="6000" dirty="0">
              <a:latin typeface="Arial Black"/>
              <a:ea typeface="Arial Black"/>
              <a:cs typeface="Arial Black"/>
              <a:sym typeface="Arial Black"/>
            </a:endParaRP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52">
                                            <p:txEl>
                                              <p:pRg st="0" end="0"/>
                                            </p:txEl>
                                          </p:spTgt>
                                        </p:tgtEl>
                                        <p:attrNameLst>
                                          <p:attrName>style.visibility</p:attrName>
                                        </p:attrNameLst>
                                      </p:cBhvr>
                                      <p:to>
                                        <p:strVal val="visible"/>
                                      </p:to>
                                    </p:set>
                                    <p:animEffect transition="in" filter="fade">
                                      <p:cBhvr>
                                        <p:cTn id="7" dur="500"/>
                                        <p:tgtEl>
                                          <p:spTgt spid="6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659"/>
        <p:cNvGrpSpPr/>
        <p:nvPr/>
      </p:nvGrpSpPr>
      <p:grpSpPr>
        <a:xfrm>
          <a:off x="0" y="0"/>
          <a:ext cx="0" cy="0"/>
          <a:chOff x="0" y="0"/>
          <a:chExt cx="0" cy="0"/>
        </a:xfrm>
      </p:grpSpPr>
      <p:pic>
        <p:nvPicPr>
          <p:cNvPr id="661" name="Shape 661"/>
          <p:cNvPicPr preferRelativeResize="0"/>
          <p:nvPr/>
        </p:nvPicPr>
        <p:blipFill rotWithShape="1">
          <a:blip r:embed="rId4">
            <a:alphaModFix/>
          </a:blip>
          <a:srcRect/>
          <a:stretch/>
        </p:blipFill>
        <p:spPr>
          <a:xfrm>
            <a:off x="1904498" y="1628586"/>
            <a:ext cx="8383005" cy="4865879"/>
          </a:xfrm>
          <a:prstGeom prst="rect">
            <a:avLst/>
          </a:prstGeom>
          <a:noFill/>
          <a:ln w="38100" cap="rnd" cmpd="sng">
            <a:solidFill>
              <a:srgbClr val="FFFFFF"/>
            </a:solidFill>
            <a:prstDash val="solid"/>
            <a:miter lim="800000"/>
            <a:headEnd type="none" w="med" len="med"/>
            <a:tailEnd type="none" w="med" len="med"/>
          </a:ln>
        </p:spPr>
      </p:pic>
      <p:sp>
        <p:nvSpPr>
          <p:cNvPr id="4" name="Shape 637"/>
          <p:cNvSpPr txBox="1">
            <a:spLocks/>
          </p:cNvSpPr>
          <p:nvPr/>
        </p:nvSpPr>
        <p:spPr>
          <a:xfrm>
            <a:off x="2221500" y="513700"/>
            <a:ext cx="7749000" cy="1068413"/>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en-US" sz="6000" dirty="0"/>
              <a:t>Deliberation</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Shape 668"/>
          <p:cNvSpPr txBox="1">
            <a:spLocks noGrp="1"/>
          </p:cNvSpPr>
          <p:nvPr>
            <p:ph type="body" idx="4294967295"/>
          </p:nvPr>
        </p:nvSpPr>
        <p:spPr>
          <a:xfrm>
            <a:off x="1676400" y="1960563"/>
            <a:ext cx="10515600" cy="4351337"/>
          </a:xfrm>
          <a:prstGeom prst="rect">
            <a:avLst/>
          </a:prstGeom>
          <a:noFill/>
          <a:ln>
            <a:noFill/>
          </a:ln>
        </p:spPr>
        <p:txBody>
          <a:bodyPr wrap="square" lIns="91425" tIns="45700" rIns="91425" bIns="45700" anchor="t" anchorCtr="0">
            <a:noAutofit/>
          </a:bodyPr>
          <a:lstStyle/>
          <a:p>
            <a:pPr marL="228600" marR="0" lvl="0" indent="-228600" algn="l" rtl="0">
              <a:lnSpc>
                <a:spcPct val="80000"/>
              </a:lnSpc>
              <a:spcBef>
                <a:spcPts val="0"/>
              </a:spcBef>
              <a:buClr>
                <a:schemeClr val="lt1"/>
              </a:buClr>
              <a:buSzPct val="100000"/>
              <a:buFont typeface="Arial"/>
              <a:buNone/>
            </a:pPr>
            <a:r>
              <a:rPr lang="en-US" sz="4800" b="0" i="0" u="none" strike="noStrike" cap="none" dirty="0">
                <a:solidFill>
                  <a:schemeClr val="lt1"/>
                </a:solidFill>
                <a:latin typeface="Arial Black"/>
                <a:ea typeface="Arial Black"/>
                <a:cs typeface="Arial Black"/>
                <a:sym typeface="Arial Black"/>
              </a:rPr>
              <a:t> </a:t>
            </a:r>
            <a:endParaRPr sz="4800" b="0" i="0" u="none" strike="noStrike" cap="none" dirty="0">
              <a:solidFill>
                <a:schemeClr val="lt1"/>
              </a:solidFill>
              <a:latin typeface="Arial Black"/>
              <a:ea typeface="Arial Black"/>
              <a:cs typeface="Arial Black"/>
              <a:sym typeface="Arial Black"/>
            </a:endParaRPr>
          </a:p>
        </p:txBody>
      </p:sp>
      <p:sp>
        <p:nvSpPr>
          <p:cNvPr id="3" name="Text Placeholder 2"/>
          <p:cNvSpPr>
            <a:spLocks noGrp="1"/>
          </p:cNvSpPr>
          <p:nvPr>
            <p:ph type="body" idx="4294967295"/>
          </p:nvPr>
        </p:nvSpPr>
        <p:spPr>
          <a:xfrm>
            <a:off x="1676400" y="1960563"/>
            <a:ext cx="10515600" cy="4351337"/>
          </a:xfrm>
        </p:spPr>
        <p:txBody>
          <a:bodyPr/>
          <a:lstStyle/>
          <a:p>
            <a:r>
              <a:rPr lang="en-US" dirty="0"/>
              <a:t> </a:t>
            </a:r>
          </a:p>
        </p:txBody>
      </p:sp>
      <p:pic>
        <p:nvPicPr>
          <p:cNvPr id="5" name="Station Night Club 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995121" y="1600105"/>
            <a:ext cx="8201758" cy="4974014"/>
          </a:xfrm>
          <a:prstGeom prst="rect">
            <a:avLst/>
          </a:prstGeom>
        </p:spPr>
      </p:pic>
      <p:sp>
        <p:nvSpPr>
          <p:cNvPr id="6" name="Shape 637"/>
          <p:cNvSpPr txBox="1">
            <a:spLocks/>
          </p:cNvSpPr>
          <p:nvPr/>
        </p:nvSpPr>
        <p:spPr>
          <a:xfrm>
            <a:off x="1994621" y="513700"/>
            <a:ext cx="8202758" cy="1068413"/>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lnSpc>
                <a:spcPct val="90000"/>
              </a:lnSpc>
              <a:buClr>
                <a:schemeClr val="lt1"/>
              </a:buClr>
              <a:buSzPct val="25000"/>
              <a:buFont typeface="Arial Black"/>
              <a:buNone/>
            </a:pPr>
            <a:r>
              <a:rPr lang="en-US" sz="6000" dirty="0">
                <a:solidFill>
                  <a:schemeClr val="lt1"/>
                </a:solidFill>
                <a:latin typeface="Arial Black"/>
                <a:ea typeface="Arial Black"/>
                <a:cs typeface="Arial Black"/>
                <a:sym typeface="Arial Black"/>
              </a:rPr>
              <a:t>Station Night Club</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5" name="Shape 675"/>
          <p:cNvSpPr txBox="1">
            <a:spLocks noGrp="1"/>
          </p:cNvSpPr>
          <p:nvPr>
            <p:ph type="body" idx="1"/>
          </p:nvPr>
        </p:nvSpPr>
        <p:spPr>
          <a:xfrm>
            <a:off x="1022733" y="1959796"/>
            <a:ext cx="10515600" cy="4351200"/>
          </a:xfrm>
          <a:prstGeom prst="rect">
            <a:avLst/>
          </a:prstGeom>
        </p:spPr>
        <p:txBody>
          <a:bodyPr wrap="square" lIns="91425" tIns="91425" rIns="91425" bIns="91425" anchor="t" anchorCtr="0">
            <a:noAutofit/>
          </a:bodyPr>
          <a:lstStyle/>
          <a:p>
            <a:pPr lvl="0">
              <a:spcBef>
                <a:spcPts val="0"/>
              </a:spcBef>
              <a:buNone/>
            </a:pPr>
            <a:endParaRPr/>
          </a:p>
        </p:txBody>
      </p:sp>
      <p:pic>
        <p:nvPicPr>
          <p:cNvPr id="676" name="Shape 676"/>
          <p:cNvPicPr preferRelativeResize="0"/>
          <p:nvPr/>
        </p:nvPicPr>
        <p:blipFill>
          <a:blip r:embed="rId4">
            <a:alphaModFix/>
          </a:blip>
          <a:stretch>
            <a:fillRect/>
          </a:stretch>
        </p:blipFill>
        <p:spPr>
          <a:xfrm>
            <a:off x="402575" y="1604100"/>
            <a:ext cx="11386851" cy="5027450"/>
          </a:xfrm>
          <a:prstGeom prst="rect">
            <a:avLst/>
          </a:prstGeom>
          <a:noFill/>
          <a:ln>
            <a:noFill/>
          </a:ln>
        </p:spPr>
      </p:pic>
      <p:sp>
        <p:nvSpPr>
          <p:cNvPr id="6" name="Shape 637"/>
          <p:cNvSpPr txBox="1">
            <a:spLocks noGrp="1"/>
          </p:cNvSpPr>
          <p:nvPr>
            <p:ph type="title"/>
          </p:nvPr>
        </p:nvSpPr>
        <p:spPr>
          <a:xfrm>
            <a:off x="2221500" y="640701"/>
            <a:ext cx="7749000" cy="769846"/>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Deliberation</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Shape 247"/>
          <p:cNvSpPr txBox="1">
            <a:spLocks noGrp="1"/>
          </p:cNvSpPr>
          <p:nvPr>
            <p:ph type="ctrTitle"/>
          </p:nvPr>
        </p:nvSpPr>
        <p:spPr>
          <a:xfrm>
            <a:off x="3481120" y="1908475"/>
            <a:ext cx="5272314" cy="1002900"/>
          </a:xfrm>
          <a:prstGeom prst="rect">
            <a:avLst/>
          </a:prstGeom>
          <a:noFill/>
          <a:ln>
            <a:noFill/>
          </a:ln>
        </p:spPr>
        <p:txBody>
          <a:bodyPr wrap="square" lIns="91425" tIns="45700" rIns="91425" bIns="45700" anchor="ctr" anchorCtr="0">
            <a:noAutofit/>
          </a:bodyPr>
          <a:lstStyle/>
          <a:p>
            <a:pPr marL="0" marR="0" lvl="0" indent="0" algn="ctr" rtl="0">
              <a:lnSpc>
                <a:spcPct val="80000"/>
              </a:lnSpc>
              <a:spcBef>
                <a:spcPts val="0"/>
              </a:spcBef>
              <a:buClr>
                <a:schemeClr val="lt1"/>
              </a:buClr>
              <a:buSzPct val="25000"/>
              <a:buFont typeface="Arial Black"/>
              <a:buNone/>
            </a:pPr>
            <a:r>
              <a:rPr lang="en-US" sz="4400" b="0" i="0" u="none" strike="noStrike" cap="none" dirty="0">
                <a:solidFill>
                  <a:schemeClr val="lt1"/>
                </a:solidFill>
                <a:latin typeface="+mn-lt"/>
                <a:ea typeface="Arial Black"/>
                <a:cs typeface="Arial Black"/>
                <a:sym typeface="Arial Black"/>
              </a:rPr>
              <a:t>Active Attack Event</a:t>
            </a:r>
          </a:p>
        </p:txBody>
      </p:sp>
      <p:sp>
        <p:nvSpPr>
          <p:cNvPr id="248" name="Shape 248"/>
          <p:cNvSpPr txBox="1"/>
          <p:nvPr/>
        </p:nvSpPr>
        <p:spPr>
          <a:xfrm>
            <a:off x="2770828" y="4237264"/>
            <a:ext cx="6447971" cy="595993"/>
          </a:xfrm>
          <a:prstGeom prst="rect">
            <a:avLst/>
          </a:prstGeom>
          <a:noFill/>
          <a:ln>
            <a:noFill/>
          </a:ln>
        </p:spPr>
        <p:txBody>
          <a:bodyPr wrap="square" lIns="121900" tIns="60950" rIns="121900" bIns="60950" anchor="t" anchorCtr="0">
            <a:noAutofit/>
          </a:bodyPr>
          <a:lstStyle/>
          <a:p>
            <a:pPr marL="0" marR="0" lvl="0" indent="0" algn="ctr" rtl="0">
              <a:lnSpc>
                <a:spcPct val="80000"/>
              </a:lnSpc>
              <a:spcBef>
                <a:spcPts val="0"/>
              </a:spcBef>
              <a:buClr>
                <a:schemeClr val="lt1"/>
              </a:buClr>
              <a:buSzPct val="25000"/>
              <a:buFont typeface="Arial Black"/>
              <a:buNone/>
            </a:pPr>
            <a:r>
              <a:rPr lang="en-US" sz="4400" dirty="0">
                <a:solidFill>
                  <a:schemeClr val="lt1"/>
                </a:solidFill>
                <a:latin typeface="+mn-lt"/>
                <a:ea typeface="Arial Black"/>
                <a:cs typeface="Arial Black"/>
                <a:sym typeface="Arial Black"/>
              </a:rPr>
              <a:t>Attempted Mass Murder</a:t>
            </a:r>
            <a:endParaRPr lang="en-US" sz="4400" dirty="0">
              <a:solidFill>
                <a:schemeClr val="lt1"/>
              </a:solidFill>
              <a:latin typeface="+mn-lt"/>
              <a:ea typeface="Helvetica Neue"/>
              <a:cs typeface="Helvetica Neue"/>
              <a:sym typeface="Helvetica Neue"/>
            </a:endParaRPr>
          </a:p>
        </p:txBody>
      </p:sp>
      <p:sp>
        <p:nvSpPr>
          <p:cNvPr id="249" name="Shape 249"/>
          <p:cNvSpPr txBox="1"/>
          <p:nvPr/>
        </p:nvSpPr>
        <p:spPr>
          <a:xfrm>
            <a:off x="3820968" y="696777"/>
            <a:ext cx="4550064" cy="854437"/>
          </a:xfrm>
          <a:prstGeom prst="rect">
            <a:avLst/>
          </a:prstGeom>
          <a:noFill/>
          <a:ln>
            <a:noFill/>
          </a:ln>
        </p:spPr>
        <p:txBody>
          <a:bodyPr wrap="square" lIns="91425" tIns="45700" rIns="91425" bIns="45700" anchor="ctr" anchorCtr="0">
            <a:noAutofit/>
          </a:bodyPr>
          <a:lstStyle/>
          <a:p>
            <a:pPr marL="0" marR="0" lvl="0" indent="0" algn="ctr" rtl="0">
              <a:lnSpc>
                <a:spcPct val="80000"/>
              </a:lnSpc>
              <a:spcBef>
                <a:spcPts val="0"/>
              </a:spcBef>
              <a:buClr>
                <a:schemeClr val="lt1"/>
              </a:buClr>
              <a:buSzPct val="25000"/>
              <a:buFont typeface="Arial Black"/>
              <a:buNone/>
            </a:pPr>
            <a:r>
              <a:rPr lang="en-US" sz="6000" dirty="0">
                <a:solidFill>
                  <a:schemeClr val="lt1"/>
                </a:solidFill>
                <a:latin typeface="Arial Black"/>
                <a:ea typeface="Arial Black"/>
                <a:cs typeface="Arial Black"/>
                <a:sym typeface="Arial Black"/>
              </a:rPr>
              <a:t>Definition</a:t>
            </a:r>
            <a:endParaRPr lang="en-US" sz="6600" dirty="0">
              <a:solidFill>
                <a:schemeClr val="lt1"/>
              </a:solidFill>
              <a:latin typeface="Helvetica Neue"/>
              <a:ea typeface="Helvetica Neue"/>
              <a:cs typeface="Helvetica Neue"/>
              <a:sym typeface="Helvetica Neue"/>
            </a:endParaRPr>
          </a:p>
        </p:txBody>
      </p:sp>
      <p:sp>
        <p:nvSpPr>
          <p:cNvPr id="5" name="Shape 247"/>
          <p:cNvSpPr txBox="1">
            <a:spLocks/>
          </p:cNvSpPr>
          <p:nvPr/>
        </p:nvSpPr>
        <p:spPr>
          <a:xfrm>
            <a:off x="5430570" y="3156303"/>
            <a:ext cx="1373414" cy="648254"/>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Clr>
                <a:schemeClr val="lt1"/>
              </a:buClr>
              <a:buFont typeface="Helvetica Neue"/>
              <a:buNone/>
              <a:defRPr sz="8000" b="0" i="0" u="none" strike="noStrike" cap="none">
                <a:solidFill>
                  <a:schemeClr val="lt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buFont typeface="Arial Black"/>
              <a:buNone/>
            </a:pPr>
            <a:r>
              <a:rPr lang="en-US" sz="6600" dirty="0">
                <a:latin typeface="+mn-lt"/>
                <a:ea typeface="Arial Black"/>
                <a:cs typeface="Arial Black"/>
                <a:sym typeface="Arial Black"/>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8"/>
                                        </p:tgtEl>
                                        <p:attrNameLst>
                                          <p:attrName>style.visibility</p:attrName>
                                        </p:attrNameLst>
                                      </p:cBhvr>
                                      <p:to>
                                        <p:strVal val="visible"/>
                                      </p:to>
                                    </p:set>
                                    <p:animEffect transition="in" filter="fade">
                                      <p:cBhvr>
                                        <p:cTn id="17"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p:bldP spid="2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3" name="Shape 683"/>
          <p:cNvSpPr txBox="1">
            <a:spLocks noGrp="1"/>
          </p:cNvSpPr>
          <p:nvPr>
            <p:ph type="body" idx="4294967295"/>
          </p:nvPr>
        </p:nvSpPr>
        <p:spPr>
          <a:xfrm>
            <a:off x="1676400" y="1960563"/>
            <a:ext cx="10515600" cy="4349750"/>
          </a:xfrm>
          <a:prstGeom prst="rect">
            <a:avLst/>
          </a:prstGeom>
        </p:spPr>
        <p:txBody>
          <a:bodyPr wrap="square" lIns="91425" tIns="91425" rIns="91425" bIns="91425" anchor="t" anchorCtr="0">
            <a:noAutofit/>
          </a:bodyPr>
          <a:lstStyle/>
          <a:p>
            <a:pPr marL="0" lvl="0" indent="0" rtl="0">
              <a:lnSpc>
                <a:spcPct val="100000"/>
              </a:lnSpc>
              <a:spcBef>
                <a:spcPts val="0"/>
              </a:spcBef>
              <a:buClr>
                <a:schemeClr val="dk1"/>
              </a:buClr>
              <a:buSzPct val="25000"/>
              <a:buFont typeface="Arial"/>
              <a:buNone/>
            </a:pPr>
            <a:r>
              <a:rPr lang="en-US" sz="1200" dirty="0">
                <a:solidFill>
                  <a:schemeClr val="dk1"/>
                </a:solidFill>
              </a:rPr>
              <a:t>The numbers with circles around them are the number of bodies found at each location.  The number of dead (that’s difficult to read) in the exit hall is 31.</a:t>
            </a:r>
          </a:p>
          <a:p>
            <a:pPr marL="0" lvl="0" indent="0" rtl="0">
              <a:lnSpc>
                <a:spcPct val="100000"/>
              </a:lnSpc>
              <a:spcBef>
                <a:spcPts val="0"/>
              </a:spcBef>
              <a:buClr>
                <a:schemeClr val="dk1"/>
              </a:buClr>
              <a:buSzPct val="25000"/>
              <a:buFont typeface="Arial"/>
              <a:buNone/>
            </a:pPr>
            <a:endParaRPr sz="1200" dirty="0">
              <a:solidFill>
                <a:schemeClr val="dk1"/>
              </a:solidFill>
            </a:endParaRPr>
          </a:p>
          <a:p>
            <a:pPr marL="0" lvl="0" indent="0" rtl="0">
              <a:lnSpc>
                <a:spcPct val="100000"/>
              </a:lnSpc>
              <a:spcBef>
                <a:spcPts val="0"/>
              </a:spcBef>
              <a:buClr>
                <a:schemeClr val="dk1"/>
              </a:buClr>
              <a:buSzPct val="25000"/>
              <a:buFont typeface="Arial"/>
              <a:buNone/>
            </a:pPr>
            <a:r>
              <a:rPr lang="en-US" sz="1200" dirty="0">
                <a:solidFill>
                  <a:schemeClr val="dk1"/>
                </a:solidFill>
              </a:rPr>
              <a:t>Initially there was no panic and people were still able to use their Human brain to process a proper response—to get out.  Once the primary entrance was clogged and inaccessible, panic set in and people reverted to their Lizard brain. The only thing they were thinking was to get out.  When they were able to think rationally, they knew there would be more than one exit, besides the one they used to enter the building earlier. However, under stress and relying solely on the Lizard brain, all they could think of was to flee to the door through which they had entered the building. When the Human brain shuts down, the Lizard brain takes over but provides very few options if not properly prepared ahead of time.  </a:t>
            </a:r>
          </a:p>
          <a:p>
            <a:pPr marL="0" lvl="0" indent="0" rtl="0">
              <a:lnSpc>
                <a:spcPct val="100000"/>
              </a:lnSpc>
              <a:spcBef>
                <a:spcPts val="0"/>
              </a:spcBef>
              <a:buClr>
                <a:schemeClr val="dk1"/>
              </a:buClr>
              <a:buSzPct val="25000"/>
              <a:buFont typeface="Arial"/>
              <a:buNone/>
            </a:pPr>
            <a:r>
              <a:rPr lang="en-US" sz="1200" dirty="0">
                <a:solidFill>
                  <a:schemeClr val="dk1"/>
                </a:solidFill>
              </a:rPr>
              <a:t>The numbers with circles around them are the number of bodies found at each location.  The number of dead (that’s difficult to read) in the exit hall is 31.</a:t>
            </a:r>
          </a:p>
          <a:p>
            <a:pPr marL="0" lvl="0" indent="0" rtl="0">
              <a:lnSpc>
                <a:spcPct val="100000"/>
              </a:lnSpc>
              <a:spcBef>
                <a:spcPts val="0"/>
              </a:spcBef>
              <a:buClr>
                <a:schemeClr val="dk1"/>
              </a:buClr>
              <a:buSzPct val="25000"/>
              <a:buFont typeface="Arial"/>
              <a:buNone/>
            </a:pPr>
            <a:endParaRPr sz="1200" dirty="0">
              <a:solidFill>
                <a:schemeClr val="dk1"/>
              </a:solidFill>
            </a:endParaRPr>
          </a:p>
          <a:p>
            <a:pPr marL="0" lvl="0" indent="0" rtl="0">
              <a:lnSpc>
                <a:spcPct val="100000"/>
              </a:lnSpc>
              <a:spcBef>
                <a:spcPts val="0"/>
              </a:spcBef>
              <a:buClr>
                <a:schemeClr val="dk1"/>
              </a:buClr>
              <a:buSzPct val="25000"/>
              <a:buFont typeface="Arial"/>
              <a:buNone/>
            </a:pPr>
            <a:r>
              <a:rPr lang="en-US" sz="1200" dirty="0">
                <a:solidFill>
                  <a:schemeClr val="dk1"/>
                </a:solidFill>
              </a:rPr>
              <a:t>Initially there was no panic and people were still able to use their Human brain to process a proper response—to get out.  Once the primary entrance was clogged and inaccessible, panic set in and people reverted to their Lizard brain. The only thing they were thinking was to get out.  When they were able to think rationally, they knew there would be more than one exit, besides the one they used to enter the building earlier. However, under stress and relying solely on the Lizard brain, all they could think of was to flee to the door through which they had entered the building. When the Human brain shuts down, the Lizard brain takes over but provides very few options if not properly prepared ahead of time.  </a:t>
            </a:r>
          </a:p>
          <a:p>
            <a:pPr lvl="0">
              <a:spcBef>
                <a:spcPts val="0"/>
              </a:spcBef>
              <a:buNone/>
            </a:pPr>
            <a:endParaRPr dirty="0"/>
          </a:p>
        </p:txBody>
      </p:sp>
      <p:pic>
        <p:nvPicPr>
          <p:cNvPr id="684" name="Shape 684"/>
          <p:cNvPicPr preferRelativeResize="0"/>
          <p:nvPr/>
        </p:nvPicPr>
        <p:blipFill>
          <a:blip r:embed="rId4">
            <a:alphaModFix/>
          </a:blip>
          <a:stretch>
            <a:fillRect/>
          </a:stretch>
        </p:blipFill>
        <p:spPr>
          <a:xfrm>
            <a:off x="1825925" y="1554988"/>
            <a:ext cx="8540150" cy="4755325"/>
          </a:xfrm>
          <a:prstGeom prst="rect">
            <a:avLst/>
          </a:prstGeom>
          <a:noFill/>
          <a:ln>
            <a:noFill/>
          </a:ln>
        </p:spPr>
      </p:pic>
      <p:sp>
        <p:nvSpPr>
          <p:cNvPr id="5" name="Shape 637"/>
          <p:cNvSpPr txBox="1">
            <a:spLocks/>
          </p:cNvSpPr>
          <p:nvPr/>
        </p:nvSpPr>
        <p:spPr>
          <a:xfrm>
            <a:off x="2221500" y="640701"/>
            <a:ext cx="7749000" cy="769846"/>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lnSpc>
                <a:spcPct val="90000"/>
              </a:lnSpc>
              <a:buClr>
                <a:schemeClr val="lt1"/>
              </a:buClr>
              <a:buSzPct val="25000"/>
              <a:buFont typeface="Arial Black"/>
              <a:buNone/>
            </a:pPr>
            <a:r>
              <a:rPr lang="en-US" sz="6000">
                <a:solidFill>
                  <a:schemeClr val="lt1"/>
                </a:solidFill>
                <a:latin typeface="Arial Black"/>
                <a:ea typeface="Arial Black"/>
                <a:cs typeface="Arial Black"/>
                <a:sym typeface="Arial Black"/>
              </a:rPr>
              <a:t>Deliberation</a:t>
            </a:r>
            <a:endParaRPr lang="en-US" sz="6000" dirty="0">
              <a:solidFill>
                <a:schemeClr val="lt1"/>
              </a:solidFill>
              <a:latin typeface="Arial Black"/>
              <a:ea typeface="Arial Black"/>
              <a:cs typeface="Arial Black"/>
              <a:sym typeface="Arial Black"/>
            </a:endParaRPr>
          </a:p>
        </p:txBody>
      </p:sp>
    </p:spTree>
    <p:custDataLst>
      <p:tags r:id="rId1"/>
    </p:custData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689"/>
        <p:cNvGrpSpPr/>
        <p:nvPr/>
      </p:nvGrpSpPr>
      <p:grpSpPr>
        <a:xfrm>
          <a:off x="0" y="0"/>
          <a:ext cx="0" cy="0"/>
          <a:chOff x="0" y="0"/>
          <a:chExt cx="0" cy="0"/>
        </a:xfrm>
      </p:grpSpPr>
      <p:pic>
        <p:nvPicPr>
          <p:cNvPr id="691" name="Shape 691" descr="http://8tracks.imgix.net/i/000/276/360/c/keep_calm_and_carry_on_by_marksuth-d3aj307-6152.jpg?fm=jpg&amp;q=65&amp;fit=max&amp;w=1024&amp;h=1024&amp;fit=max"/>
          <p:cNvPicPr preferRelativeResize="0"/>
          <p:nvPr/>
        </p:nvPicPr>
        <p:blipFill rotWithShape="1">
          <a:blip r:embed="rId4">
            <a:alphaModFix/>
          </a:blip>
          <a:srcRect l="8021" t="1002" r="8021" b="15039"/>
          <a:stretch/>
        </p:blipFill>
        <p:spPr>
          <a:xfrm>
            <a:off x="6423948" y="1693334"/>
            <a:ext cx="4254163" cy="4254163"/>
          </a:xfrm>
          <a:prstGeom prst="ellipse">
            <a:avLst/>
          </a:prstGeom>
          <a:noFill/>
          <a:ln>
            <a:noFill/>
          </a:ln>
          <a:effectLst>
            <a:softEdge rad="317500"/>
          </a:effectLst>
        </p:spPr>
      </p:pic>
      <p:sp>
        <p:nvSpPr>
          <p:cNvPr id="694" name="Shape 694"/>
          <p:cNvSpPr txBox="1">
            <a:spLocks noGrp="1"/>
          </p:cNvSpPr>
          <p:nvPr>
            <p:ph type="body" idx="1"/>
          </p:nvPr>
        </p:nvSpPr>
        <p:spPr>
          <a:xfrm>
            <a:off x="1534930" y="2072936"/>
            <a:ext cx="5361168" cy="3747553"/>
          </a:xfrm>
          <a:prstGeom prst="rect">
            <a:avLst/>
          </a:prstGeom>
          <a:noFill/>
          <a:ln>
            <a:noFill/>
          </a:ln>
          <a:effectLst>
            <a:outerShdw blurRad="88900" dist="38100" dir="10800000" algn="r" rotWithShape="0">
              <a:srgbClr val="000000">
                <a:alpha val="40000"/>
              </a:srgbClr>
            </a:outerShdw>
          </a:effectLst>
        </p:spPr>
        <p:txBody>
          <a:bodyPr wrap="square" lIns="91425" tIns="45700" rIns="91425" bIns="45700" anchor="t" anchorCtr="0">
            <a:noAutofit/>
          </a:bodyPr>
          <a:lstStyle/>
          <a:p>
            <a:pPr marL="0" indent="0">
              <a:lnSpc>
                <a:spcPct val="100000"/>
              </a:lnSpc>
              <a:buSzPct val="100000"/>
              <a:buNone/>
            </a:pPr>
            <a:r>
              <a:rPr lang="en-US" sz="3200" b="0" i="0" u="none" strike="noStrike" cap="none" dirty="0">
                <a:solidFill>
                  <a:schemeClr val="lt1"/>
                </a:solidFill>
                <a:latin typeface="+mn-lt"/>
                <a:ea typeface="Arial Black"/>
                <a:cs typeface="Arial Black"/>
                <a:sym typeface="Arial Black"/>
              </a:rPr>
              <a:t>Calm yourself</a:t>
            </a:r>
          </a:p>
          <a:p>
            <a:pPr marL="0" indent="0">
              <a:lnSpc>
                <a:spcPct val="100000"/>
              </a:lnSpc>
              <a:buSzPct val="100000"/>
              <a:buNone/>
            </a:pPr>
            <a:endParaRPr lang="en-US" sz="3200" b="0" i="0" u="none" strike="noStrike" cap="none" dirty="0">
              <a:solidFill>
                <a:schemeClr val="lt1"/>
              </a:solidFill>
              <a:latin typeface="+mn-lt"/>
              <a:ea typeface="Arial Black"/>
              <a:cs typeface="Arial Black"/>
              <a:sym typeface="Arial Black"/>
            </a:endParaRPr>
          </a:p>
          <a:p>
            <a:pPr marL="0" indent="0">
              <a:lnSpc>
                <a:spcPct val="100000"/>
              </a:lnSpc>
              <a:spcBef>
                <a:spcPts val="600"/>
              </a:spcBef>
              <a:buSzPct val="100000"/>
              <a:buNone/>
            </a:pPr>
            <a:r>
              <a:rPr lang="en-US" sz="3200" b="0" i="0" u="none" strike="noStrike" cap="none" dirty="0">
                <a:solidFill>
                  <a:schemeClr val="lt1"/>
                </a:solidFill>
                <a:latin typeface="+mn-lt"/>
                <a:ea typeface="Arial Black"/>
                <a:cs typeface="Arial Black"/>
                <a:sym typeface="Arial Black"/>
              </a:rPr>
              <a:t>Breathe</a:t>
            </a:r>
          </a:p>
          <a:p>
            <a:pPr marL="0" indent="0">
              <a:lnSpc>
                <a:spcPct val="100000"/>
              </a:lnSpc>
              <a:spcBef>
                <a:spcPts val="600"/>
              </a:spcBef>
              <a:buSzPct val="100000"/>
              <a:buNone/>
            </a:pPr>
            <a:endParaRPr lang="en-US" sz="3200" b="0" i="0" u="none" strike="noStrike" cap="none" dirty="0">
              <a:solidFill>
                <a:schemeClr val="lt1"/>
              </a:solidFill>
              <a:latin typeface="+mn-lt"/>
              <a:ea typeface="Arial Black"/>
              <a:cs typeface="Arial Black"/>
              <a:sym typeface="Arial Black"/>
            </a:endParaRPr>
          </a:p>
          <a:p>
            <a:pPr marL="0" indent="0">
              <a:lnSpc>
                <a:spcPct val="100000"/>
              </a:lnSpc>
              <a:spcBef>
                <a:spcPts val="600"/>
              </a:spcBef>
              <a:buSzPct val="100000"/>
              <a:buNone/>
            </a:pPr>
            <a:r>
              <a:rPr lang="en-US" sz="3200" b="0" i="0" u="none" strike="noStrike" cap="none" dirty="0">
                <a:solidFill>
                  <a:schemeClr val="lt1"/>
                </a:solidFill>
                <a:latin typeface="+mn-lt"/>
                <a:ea typeface="Arial Black"/>
                <a:cs typeface="Arial Black"/>
                <a:sym typeface="Arial Black"/>
              </a:rPr>
              <a:t>Shift your emotion</a:t>
            </a:r>
          </a:p>
          <a:p>
            <a:pPr marL="0" indent="0">
              <a:lnSpc>
                <a:spcPct val="100000"/>
              </a:lnSpc>
              <a:spcBef>
                <a:spcPts val="600"/>
              </a:spcBef>
              <a:buSzPct val="100000"/>
              <a:buNone/>
            </a:pPr>
            <a:endParaRPr lang="en-US" sz="3200" b="0" i="0" u="none" strike="noStrike" cap="none" dirty="0">
              <a:solidFill>
                <a:schemeClr val="lt1"/>
              </a:solidFill>
              <a:latin typeface="+mn-lt"/>
              <a:ea typeface="Arial Black"/>
              <a:cs typeface="Arial Black"/>
              <a:sym typeface="Arial Black"/>
            </a:endParaRPr>
          </a:p>
          <a:p>
            <a:pPr marL="0" indent="0">
              <a:lnSpc>
                <a:spcPct val="100000"/>
              </a:lnSpc>
              <a:spcBef>
                <a:spcPts val="600"/>
              </a:spcBef>
              <a:buSzPct val="100000"/>
              <a:buNone/>
            </a:pPr>
            <a:r>
              <a:rPr lang="en-US" sz="3200" b="0" i="0" u="none" strike="noStrike" cap="none" dirty="0">
                <a:solidFill>
                  <a:schemeClr val="lt1"/>
                </a:solidFill>
                <a:latin typeface="+mn-lt"/>
                <a:ea typeface="Arial Black"/>
                <a:cs typeface="Arial Black"/>
                <a:sym typeface="Arial Black"/>
              </a:rPr>
              <a:t>Stay fit</a:t>
            </a:r>
          </a:p>
        </p:txBody>
      </p:sp>
      <p:sp>
        <p:nvSpPr>
          <p:cNvPr id="8" name="Shape 637"/>
          <p:cNvSpPr txBox="1">
            <a:spLocks noGrp="1"/>
          </p:cNvSpPr>
          <p:nvPr>
            <p:ph type="title"/>
          </p:nvPr>
        </p:nvSpPr>
        <p:spPr>
          <a:xfrm>
            <a:off x="2221500" y="640701"/>
            <a:ext cx="7749000" cy="769846"/>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Deliberation</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699"/>
        <p:cNvGrpSpPr/>
        <p:nvPr/>
      </p:nvGrpSpPr>
      <p:grpSpPr>
        <a:xfrm>
          <a:off x="0" y="0"/>
          <a:ext cx="0" cy="0"/>
          <a:chOff x="0" y="0"/>
          <a:chExt cx="0" cy="0"/>
        </a:xfrm>
      </p:grpSpPr>
      <p:pic>
        <p:nvPicPr>
          <p:cNvPr id="700" name="Shape 700" descr="http://panfilocastaldi.files.wordpress.com/2011/09/20110713-lightbulb-moment.jpg"/>
          <p:cNvPicPr preferRelativeResize="0"/>
          <p:nvPr/>
        </p:nvPicPr>
        <p:blipFill rotWithShape="1">
          <a:blip r:embed="rId4">
            <a:alphaModFix/>
          </a:blip>
          <a:srcRect l="36309" t="24360" r="32704" b="25879"/>
          <a:stretch/>
        </p:blipFill>
        <p:spPr>
          <a:xfrm>
            <a:off x="5549530" y="1506165"/>
            <a:ext cx="4318000" cy="4622800"/>
          </a:xfrm>
          <a:prstGeom prst="rect">
            <a:avLst/>
          </a:prstGeom>
          <a:noFill/>
          <a:ln>
            <a:noFill/>
          </a:ln>
        </p:spPr>
      </p:pic>
      <p:sp>
        <p:nvSpPr>
          <p:cNvPr id="702" name="Shape 702"/>
          <p:cNvSpPr txBox="1">
            <a:spLocks noGrp="1"/>
          </p:cNvSpPr>
          <p:nvPr>
            <p:ph type="body" idx="1"/>
          </p:nvPr>
        </p:nvSpPr>
        <p:spPr>
          <a:xfrm>
            <a:off x="1535876" y="2057400"/>
            <a:ext cx="3176886" cy="1911350"/>
          </a:xfrm>
          <a:prstGeom prst="rect">
            <a:avLst/>
          </a:prstGeom>
          <a:noFill/>
          <a:ln>
            <a:noFill/>
          </a:ln>
        </p:spPr>
        <p:txBody>
          <a:bodyPr wrap="square" lIns="91425" tIns="45700" rIns="91425" bIns="45700" anchor="t" anchorCtr="0">
            <a:noAutofit/>
          </a:bodyPr>
          <a:lstStyle/>
          <a:p>
            <a:pPr marL="0" indent="0">
              <a:lnSpc>
                <a:spcPct val="100000"/>
              </a:lnSpc>
              <a:buSzPct val="99440"/>
              <a:buNone/>
            </a:pPr>
            <a:r>
              <a:rPr lang="en-US" sz="3200" b="0" i="0" u="none" strike="noStrike" cap="none" dirty="0">
                <a:solidFill>
                  <a:schemeClr val="lt1"/>
                </a:solidFill>
                <a:latin typeface="+mn-lt"/>
                <a:ea typeface="Arial Black"/>
                <a:cs typeface="Arial Black"/>
                <a:sym typeface="Arial Black"/>
              </a:rPr>
              <a:t>Script</a:t>
            </a:r>
          </a:p>
          <a:p>
            <a:pPr marL="0" indent="0">
              <a:lnSpc>
                <a:spcPct val="100000"/>
              </a:lnSpc>
              <a:buSzPct val="99440"/>
              <a:buNone/>
            </a:pPr>
            <a:endParaRPr lang="en-US" sz="3200" b="0" i="0" u="none" strike="noStrike" cap="none" dirty="0">
              <a:solidFill>
                <a:schemeClr val="lt1"/>
              </a:solidFill>
              <a:latin typeface="+mn-lt"/>
              <a:ea typeface="Arial Black"/>
              <a:cs typeface="Arial Black"/>
              <a:sym typeface="Arial Black"/>
            </a:endParaRPr>
          </a:p>
          <a:p>
            <a:pPr marL="0" indent="0">
              <a:lnSpc>
                <a:spcPct val="100000"/>
              </a:lnSpc>
              <a:spcBef>
                <a:spcPts val="600"/>
              </a:spcBef>
              <a:buSzPct val="99440"/>
              <a:buNone/>
            </a:pPr>
            <a:r>
              <a:rPr lang="en-US" sz="3200" b="0" i="0" u="none" strike="noStrike" cap="none" dirty="0">
                <a:solidFill>
                  <a:schemeClr val="lt1"/>
                </a:solidFill>
                <a:latin typeface="+mn-lt"/>
                <a:ea typeface="Arial Black"/>
                <a:cs typeface="Arial Black"/>
                <a:sym typeface="Arial Black"/>
              </a:rPr>
              <a:t>Practice</a:t>
            </a:r>
          </a:p>
        </p:txBody>
      </p:sp>
      <p:sp>
        <p:nvSpPr>
          <p:cNvPr id="7" name="Shape 637"/>
          <p:cNvSpPr txBox="1">
            <a:spLocks noGrp="1"/>
          </p:cNvSpPr>
          <p:nvPr>
            <p:ph type="title"/>
          </p:nvPr>
        </p:nvSpPr>
        <p:spPr>
          <a:xfrm>
            <a:off x="2221500" y="640701"/>
            <a:ext cx="7749000" cy="769846"/>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Deliberation</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707"/>
        <p:cNvGrpSpPr/>
        <p:nvPr/>
      </p:nvGrpSpPr>
      <p:grpSpPr>
        <a:xfrm>
          <a:off x="0" y="0"/>
          <a:ext cx="0" cy="0"/>
          <a:chOff x="0" y="0"/>
          <a:chExt cx="0" cy="0"/>
        </a:xfrm>
      </p:grpSpPr>
      <p:pic>
        <p:nvPicPr>
          <p:cNvPr id="708" name="Shape 708" descr="http://fc01.deviantart.net/fs71/f/2011/265/1/e/__rick___rescorla_by_sagginj-d4amxow.jpg"/>
          <p:cNvPicPr preferRelativeResize="0"/>
          <p:nvPr/>
        </p:nvPicPr>
        <p:blipFill rotWithShape="1">
          <a:blip r:embed="rId4">
            <a:alphaModFix/>
          </a:blip>
          <a:srcRect l="14135" t="52622" r="16711" b="14656"/>
          <a:stretch/>
        </p:blipFill>
        <p:spPr>
          <a:xfrm>
            <a:off x="5092700" y="1587923"/>
            <a:ext cx="6756400" cy="4813300"/>
          </a:xfrm>
          <a:prstGeom prst="rect">
            <a:avLst/>
          </a:prstGeom>
          <a:noFill/>
          <a:ln>
            <a:noFill/>
          </a:ln>
          <a:effectLst>
            <a:softEdge rad="317500"/>
          </a:effectLst>
        </p:spPr>
      </p:pic>
      <p:pic>
        <p:nvPicPr>
          <p:cNvPr id="710" name="Shape 710" descr="http://fc01.deviantart.net/fs71/f/2011/265/1/e/__rick___rescorla_by_sagginj-d4amxow.jpg"/>
          <p:cNvPicPr preferRelativeResize="0">
            <a:picLocks noGrp="1"/>
          </p:cNvPicPr>
          <p:nvPr>
            <p:ph type="body" idx="1"/>
          </p:nvPr>
        </p:nvPicPr>
        <p:blipFill rotWithShape="1">
          <a:blip r:embed="rId4">
            <a:alphaModFix/>
          </a:blip>
          <a:srcRect t="7465" b="7057"/>
          <a:stretch/>
        </p:blipFill>
        <p:spPr>
          <a:xfrm>
            <a:off x="1041399" y="1308100"/>
            <a:ext cx="3684097" cy="5270500"/>
          </a:xfrm>
          <a:prstGeom prst="rect">
            <a:avLst/>
          </a:prstGeom>
          <a:noFill/>
          <a:ln>
            <a:noFill/>
          </a:ln>
          <a:effectLst>
            <a:softEdge rad="317500"/>
          </a:effectLst>
        </p:spPr>
      </p:pic>
      <p:sp>
        <p:nvSpPr>
          <p:cNvPr id="10" name="Shape 637"/>
          <p:cNvSpPr txBox="1">
            <a:spLocks/>
          </p:cNvSpPr>
          <p:nvPr/>
        </p:nvSpPr>
        <p:spPr>
          <a:xfrm>
            <a:off x="2221500" y="640701"/>
            <a:ext cx="7749000" cy="769846"/>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2667" b="1"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en-US" sz="6000" b="0" dirty="0"/>
              <a:t>Rick </a:t>
            </a:r>
            <a:r>
              <a:rPr lang="en-US" sz="6000" b="0" dirty="0" err="1"/>
              <a:t>Rescorla</a:t>
            </a:r>
            <a:endParaRPr lang="en-US" sz="6000" b="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0"/>
                                        </p:tgtEl>
                                        <p:attrNameLst>
                                          <p:attrName>style.visibility</p:attrName>
                                        </p:attrNameLst>
                                      </p:cBhvr>
                                      <p:to>
                                        <p:strVal val="visible"/>
                                      </p:to>
                                    </p:set>
                                    <p:animEffect transition="in" filter="fade">
                                      <p:cBhvr>
                                        <p:cTn id="7" dur="500"/>
                                        <p:tgtEl>
                                          <p:spTgt spid="7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8"/>
                                        </p:tgtEl>
                                        <p:attrNameLst>
                                          <p:attrName>style.visibility</p:attrName>
                                        </p:attrNameLst>
                                      </p:cBhvr>
                                      <p:to>
                                        <p:strVal val="visible"/>
                                      </p:to>
                                    </p:set>
                                    <p:animEffect transition="in" filter="fade">
                                      <p:cBhvr>
                                        <p:cTn id="12" dur="5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720"/>
        <p:cNvGrpSpPr/>
        <p:nvPr/>
      </p:nvGrpSpPr>
      <p:grpSpPr>
        <a:xfrm>
          <a:off x="0" y="0"/>
          <a:ext cx="0" cy="0"/>
          <a:chOff x="0" y="0"/>
          <a:chExt cx="0" cy="0"/>
        </a:xfrm>
      </p:grpSpPr>
      <p:sp>
        <p:nvSpPr>
          <p:cNvPr id="721" name="Shape 721"/>
          <p:cNvSpPr txBox="1">
            <a:spLocks noGrp="1"/>
          </p:cNvSpPr>
          <p:nvPr>
            <p:ph type="title"/>
          </p:nvPr>
        </p:nvSpPr>
        <p:spPr>
          <a:xfrm>
            <a:off x="2387600" y="721302"/>
            <a:ext cx="7416800" cy="602684"/>
          </a:xfrm>
          <a:prstGeom prst="rect">
            <a:avLst/>
          </a:prstGeom>
        </p:spPr>
        <p:txBody>
          <a:bodyPr wrap="square" lIns="91425" tIns="91425" rIns="91425" bIns="91425" anchor="ctr" anchorCtr="0">
            <a:noAutofit/>
          </a:bodyPr>
          <a:lstStyle/>
          <a:p>
            <a:pPr lvl="0">
              <a:spcBef>
                <a:spcPts val="0"/>
              </a:spcBef>
              <a:buNone/>
            </a:pPr>
            <a:r>
              <a:rPr lang="en-US" sz="6000" dirty="0"/>
              <a:t>Decisive Moment</a:t>
            </a:r>
          </a:p>
        </p:txBody>
      </p:sp>
      <p:pic>
        <p:nvPicPr>
          <p:cNvPr id="2" name="Spencer Ston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84300" y="1587895"/>
            <a:ext cx="9423400" cy="4662221"/>
          </a:xfrm>
          <a:prstGeom prst="rect">
            <a:avLst/>
          </a:prstGeom>
        </p:spPr>
      </p:pic>
    </p:spTree>
    <p:custDataLst>
      <p:tags r:id="rId1"/>
    </p:custData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729"/>
        <p:cNvGrpSpPr/>
        <p:nvPr/>
      </p:nvGrpSpPr>
      <p:grpSpPr>
        <a:xfrm>
          <a:off x="0" y="0"/>
          <a:ext cx="0" cy="0"/>
          <a:chOff x="0" y="0"/>
          <a:chExt cx="0" cy="0"/>
        </a:xfrm>
      </p:grpSpPr>
      <p:sp>
        <p:nvSpPr>
          <p:cNvPr id="5" name="Shape 896"/>
          <p:cNvSpPr txBox="1">
            <a:spLocks noGrp="1"/>
          </p:cNvSpPr>
          <p:nvPr>
            <p:ph type="title"/>
          </p:nvPr>
        </p:nvSpPr>
        <p:spPr>
          <a:xfrm>
            <a:off x="460593" y="2414265"/>
            <a:ext cx="11270815" cy="1325563"/>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600" b="0" i="0" u="none" strike="noStrike" cap="none" dirty="0">
                <a:solidFill>
                  <a:schemeClr val="lt1"/>
                </a:solidFill>
                <a:latin typeface="Arial Black"/>
                <a:ea typeface="Arial Black"/>
                <a:cs typeface="Arial Black"/>
                <a:sym typeface="Arial Black"/>
              </a:rPr>
              <a:t>Civilian Response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54"/>
        <p:cNvGrpSpPr/>
        <p:nvPr/>
      </p:nvGrpSpPr>
      <p:grpSpPr>
        <a:xfrm>
          <a:off x="0" y="0"/>
          <a:ext cx="0" cy="0"/>
          <a:chOff x="0" y="0"/>
          <a:chExt cx="0" cy="0"/>
        </a:xfrm>
      </p:grpSpPr>
      <p:pic>
        <p:nvPicPr>
          <p:cNvPr id="255" name="Shape 255"/>
          <p:cNvPicPr preferRelativeResize="0"/>
          <p:nvPr/>
        </p:nvPicPr>
        <p:blipFill rotWithShape="1">
          <a:blip r:embed="rId4">
            <a:alphaModFix/>
          </a:blip>
          <a:srcRect t="9491" b="24272"/>
          <a:stretch/>
        </p:blipFill>
        <p:spPr>
          <a:xfrm>
            <a:off x="6548666" y="1633767"/>
            <a:ext cx="4542313" cy="4542313"/>
          </a:xfrm>
          <a:prstGeom prst="ellipse">
            <a:avLst/>
          </a:prstGeom>
          <a:noFill/>
          <a:ln>
            <a:noFill/>
          </a:ln>
          <a:effectLst>
            <a:softEdge rad="127000"/>
          </a:effectLst>
        </p:spPr>
      </p:pic>
      <p:sp>
        <p:nvSpPr>
          <p:cNvPr id="258" name="Shape 258"/>
          <p:cNvSpPr txBox="1">
            <a:spLocks noGrp="1"/>
          </p:cNvSpPr>
          <p:nvPr>
            <p:ph type="body" idx="1"/>
          </p:nvPr>
        </p:nvSpPr>
        <p:spPr>
          <a:xfrm>
            <a:off x="1535644" y="2061161"/>
            <a:ext cx="4783518" cy="310918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SzPct val="99440"/>
              <a:buNone/>
            </a:pPr>
            <a:r>
              <a:rPr lang="en-US" sz="3200" b="0" i="0" u="none" strike="noStrike" cap="none" dirty="0">
                <a:solidFill>
                  <a:schemeClr val="lt1"/>
                </a:solidFill>
                <a:latin typeface="+mn-lt"/>
                <a:sym typeface="Arial Black"/>
              </a:rPr>
              <a:t>No “Profile”</a:t>
            </a:r>
            <a:br>
              <a:rPr lang="en-US" sz="3200" b="0" i="0" u="none" strike="noStrike" cap="none" dirty="0">
                <a:solidFill>
                  <a:schemeClr val="lt1"/>
                </a:solidFill>
                <a:latin typeface="+mn-lt"/>
                <a:sym typeface="Arial Black"/>
              </a:rPr>
            </a:br>
            <a:endParaRPr lang="en-US" sz="3200" b="0" i="0" u="none" strike="noStrike" cap="none" dirty="0">
              <a:solidFill>
                <a:schemeClr val="lt1"/>
              </a:solidFill>
              <a:latin typeface="+mn-lt"/>
              <a:sym typeface="Arial Black"/>
            </a:endParaRPr>
          </a:p>
          <a:p>
            <a:pPr marL="0" marR="0" lvl="0" indent="0" algn="l" rtl="0">
              <a:lnSpc>
                <a:spcPct val="100000"/>
              </a:lnSpc>
              <a:spcBef>
                <a:spcPts val="0"/>
              </a:spcBef>
              <a:spcAft>
                <a:spcPts val="0"/>
              </a:spcAft>
              <a:buClr>
                <a:schemeClr val="lt1"/>
              </a:buClr>
              <a:buSzPct val="99440"/>
              <a:buNone/>
            </a:pPr>
            <a:r>
              <a:rPr lang="en-US" sz="3200" b="0" i="0" u="none" strike="noStrike" cap="none" dirty="0">
                <a:solidFill>
                  <a:schemeClr val="lt1"/>
                </a:solidFill>
                <a:latin typeface="+mn-lt"/>
                <a:sym typeface="Arial Black"/>
              </a:rPr>
              <a:t>Avenger</a:t>
            </a:r>
            <a:r>
              <a:rPr lang="en-US" sz="3200" dirty="0">
                <a:latin typeface="+mn-lt"/>
              </a:rPr>
              <a:t> m</a:t>
            </a:r>
            <a:r>
              <a:rPr lang="en-US" sz="3200" b="0" i="0" u="none" strike="noStrike" cap="none" dirty="0">
                <a:solidFill>
                  <a:schemeClr val="lt1"/>
                </a:solidFill>
                <a:latin typeface="+mn-lt"/>
                <a:sym typeface="Arial Black"/>
              </a:rPr>
              <a:t>indset</a:t>
            </a:r>
          </a:p>
          <a:p>
            <a:pPr marL="0" marR="0" lvl="0" indent="0" algn="l" rtl="0">
              <a:lnSpc>
                <a:spcPct val="100000"/>
              </a:lnSpc>
              <a:spcBef>
                <a:spcPts val="0"/>
              </a:spcBef>
              <a:spcAft>
                <a:spcPts val="0"/>
              </a:spcAft>
              <a:buClr>
                <a:schemeClr val="lt1"/>
              </a:buClr>
              <a:buSzPct val="99440"/>
              <a:buNone/>
            </a:pPr>
            <a:endParaRPr lang="en-US" sz="3200" b="0" i="0" u="none" strike="noStrike" cap="none" dirty="0">
              <a:solidFill>
                <a:schemeClr val="lt1"/>
              </a:solidFill>
              <a:latin typeface="+mn-lt"/>
              <a:sym typeface="Arial Black"/>
            </a:endParaRPr>
          </a:p>
          <a:p>
            <a:pPr marL="0" marR="0" lvl="0" indent="0" algn="l" rtl="0">
              <a:lnSpc>
                <a:spcPct val="100000"/>
              </a:lnSpc>
              <a:spcBef>
                <a:spcPts val="0"/>
              </a:spcBef>
              <a:buClr>
                <a:schemeClr val="lt1"/>
              </a:buClr>
              <a:buSzPct val="99440"/>
              <a:buNone/>
            </a:pPr>
            <a:r>
              <a:rPr lang="en-US" sz="3200" b="0" i="0" u="none" strike="noStrike" cap="none" dirty="0">
                <a:solidFill>
                  <a:schemeClr val="lt1"/>
                </a:solidFill>
                <a:latin typeface="+mn-lt"/>
                <a:sym typeface="Arial Black"/>
              </a:rPr>
              <a:t>Some broadcast</a:t>
            </a:r>
          </a:p>
        </p:txBody>
      </p:sp>
      <p:sp>
        <p:nvSpPr>
          <p:cNvPr id="259" name="Shape 259"/>
          <p:cNvSpPr txBox="1">
            <a:spLocks noGrp="1"/>
          </p:cNvSpPr>
          <p:nvPr>
            <p:ph type="title"/>
          </p:nvPr>
        </p:nvSpPr>
        <p:spPr>
          <a:xfrm>
            <a:off x="3068048" y="530467"/>
            <a:ext cx="6055904" cy="988094"/>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The Attacker</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idx="4294967295"/>
          </p:nvPr>
        </p:nvSpPr>
        <p:spPr>
          <a:xfrm>
            <a:off x="2858301" y="560388"/>
            <a:ext cx="6475399" cy="933676"/>
          </a:xfrm>
          <a:prstGeom prst="rect">
            <a:avLst/>
          </a:prstGeom>
        </p:spPr>
        <p:txBody>
          <a:bodyPr wrap="square" lIns="91425" tIns="91425" rIns="91425" bIns="91425" anchor="ctr" anchorCtr="0">
            <a:noAutofit/>
          </a:bodyPr>
          <a:lstStyle/>
          <a:p>
            <a:pPr lvl="0" algn="ctr">
              <a:spcBef>
                <a:spcPts val="0"/>
              </a:spcBef>
              <a:buNone/>
            </a:pPr>
            <a:r>
              <a:rPr lang="en-US" sz="6000" dirty="0"/>
              <a:t>Risk Factors</a:t>
            </a:r>
          </a:p>
        </p:txBody>
      </p:sp>
      <p:sp>
        <p:nvSpPr>
          <p:cNvPr id="266" name="Shape 266"/>
          <p:cNvSpPr txBox="1">
            <a:spLocks noGrp="1"/>
          </p:cNvSpPr>
          <p:nvPr>
            <p:ph type="body" idx="4294967295"/>
          </p:nvPr>
        </p:nvSpPr>
        <p:spPr>
          <a:xfrm>
            <a:off x="1537184" y="1859870"/>
            <a:ext cx="7150327" cy="4292251"/>
          </a:xfrm>
          <a:prstGeom prst="rect">
            <a:avLst/>
          </a:prstGeom>
        </p:spPr>
        <p:txBody>
          <a:bodyPr wrap="square" lIns="91425" tIns="91425" rIns="91425" bIns="91425" anchor="t" anchorCtr="0">
            <a:noAutofit/>
          </a:bodyPr>
          <a:lstStyle/>
          <a:p>
            <a:pPr marL="0" indent="0">
              <a:lnSpc>
                <a:spcPct val="100000"/>
              </a:lnSpc>
              <a:buNone/>
            </a:pPr>
            <a:r>
              <a:rPr lang="en-US" sz="3200" dirty="0">
                <a:latin typeface="+mn-lt"/>
              </a:rPr>
              <a:t>History of violence</a:t>
            </a:r>
          </a:p>
          <a:p>
            <a:pPr marL="0" indent="0">
              <a:lnSpc>
                <a:spcPct val="100000"/>
              </a:lnSpc>
              <a:buNone/>
            </a:pPr>
            <a:endParaRPr lang="en-US" sz="3200" dirty="0">
              <a:latin typeface="+mn-lt"/>
            </a:endParaRPr>
          </a:p>
          <a:p>
            <a:pPr marL="0" indent="0">
              <a:lnSpc>
                <a:spcPct val="100000"/>
              </a:lnSpc>
              <a:buNone/>
            </a:pPr>
            <a:r>
              <a:rPr lang="en-US" sz="3200" dirty="0">
                <a:latin typeface="+mn-lt"/>
              </a:rPr>
              <a:t>Exposure to violence</a:t>
            </a:r>
          </a:p>
          <a:p>
            <a:pPr marL="0" indent="0">
              <a:lnSpc>
                <a:spcPct val="100000"/>
              </a:lnSpc>
              <a:buNone/>
            </a:pPr>
            <a:endParaRPr lang="en-US" sz="3200" dirty="0">
              <a:latin typeface="+mn-lt"/>
            </a:endParaRPr>
          </a:p>
          <a:p>
            <a:pPr marL="0" indent="0">
              <a:lnSpc>
                <a:spcPct val="100000"/>
              </a:lnSpc>
              <a:buNone/>
            </a:pPr>
            <a:r>
              <a:rPr lang="en-US" sz="3200" dirty="0">
                <a:latin typeface="+mn-lt"/>
              </a:rPr>
              <a:t>Substance abuse/dependence</a:t>
            </a:r>
          </a:p>
          <a:p>
            <a:pPr marL="0" indent="0">
              <a:lnSpc>
                <a:spcPct val="100000"/>
              </a:lnSpc>
              <a:buNone/>
            </a:pPr>
            <a:endParaRPr lang="en-US" sz="3200" dirty="0">
              <a:latin typeface="+mn-lt"/>
            </a:endParaRPr>
          </a:p>
          <a:p>
            <a:pPr marL="0" indent="0">
              <a:lnSpc>
                <a:spcPct val="100000"/>
              </a:lnSpc>
              <a:buNone/>
            </a:pPr>
            <a:r>
              <a:rPr lang="en-US" sz="3200" dirty="0">
                <a:latin typeface="+mn-lt"/>
              </a:rPr>
              <a:t>Mental illness</a:t>
            </a:r>
          </a:p>
          <a:p>
            <a:pPr marL="0" indent="0">
              <a:lnSpc>
                <a:spcPct val="100000"/>
              </a:lnSpc>
              <a:buNone/>
            </a:pPr>
            <a:endParaRPr lang="en-US" sz="3200" dirty="0">
              <a:latin typeface="+mn-lt"/>
            </a:endParaRPr>
          </a:p>
          <a:p>
            <a:pPr marL="0" indent="0">
              <a:lnSpc>
                <a:spcPct val="100000"/>
              </a:lnSpc>
              <a:buNone/>
            </a:pPr>
            <a:r>
              <a:rPr lang="en-US" sz="3200" dirty="0">
                <a:latin typeface="+mn-lt"/>
              </a:rPr>
              <a:t>History of suicidality</a:t>
            </a:r>
          </a:p>
        </p:txBody>
      </p:sp>
    </p:spTree>
    <p:custDataLst>
      <p:tags r:id="rId1"/>
    </p:custData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Shape 273"/>
          <p:cNvSpPr txBox="1">
            <a:spLocks noGrp="1"/>
          </p:cNvSpPr>
          <p:nvPr>
            <p:ph type="body" idx="4294967295"/>
          </p:nvPr>
        </p:nvSpPr>
        <p:spPr>
          <a:xfrm>
            <a:off x="1535689" y="2063958"/>
            <a:ext cx="10180410" cy="3359918"/>
          </a:xfrm>
          <a:prstGeom prst="rect">
            <a:avLst/>
          </a:prstGeom>
        </p:spPr>
        <p:txBody>
          <a:bodyPr wrap="square" lIns="91425" tIns="91425" rIns="91425" bIns="91425" anchor="t" anchorCtr="0">
            <a:noAutofit/>
          </a:bodyPr>
          <a:lstStyle/>
          <a:p>
            <a:pPr marL="0" indent="0">
              <a:lnSpc>
                <a:spcPct val="100000"/>
              </a:lnSpc>
              <a:buNone/>
            </a:pPr>
            <a:r>
              <a:rPr lang="en-US" sz="3200" dirty="0">
                <a:latin typeface="+mn-lt"/>
              </a:rPr>
              <a:t>Stalking, harassing or threatening behavior</a:t>
            </a:r>
          </a:p>
          <a:p>
            <a:pPr marL="0" indent="0">
              <a:lnSpc>
                <a:spcPct val="100000"/>
              </a:lnSpc>
              <a:buNone/>
            </a:pPr>
            <a:endParaRPr lang="en-US" sz="3200" dirty="0">
              <a:latin typeface="+mn-lt"/>
            </a:endParaRPr>
          </a:p>
          <a:p>
            <a:pPr marL="0" indent="0">
              <a:lnSpc>
                <a:spcPct val="100000"/>
              </a:lnSpc>
              <a:buNone/>
            </a:pPr>
            <a:r>
              <a:rPr lang="en-US" sz="3200" dirty="0">
                <a:latin typeface="+mn-lt"/>
              </a:rPr>
              <a:t>Negative family dynamics and support system</a:t>
            </a:r>
          </a:p>
          <a:p>
            <a:pPr marL="0" indent="0">
              <a:lnSpc>
                <a:spcPct val="100000"/>
              </a:lnSpc>
              <a:buNone/>
            </a:pPr>
            <a:endParaRPr lang="en-US" sz="3200" dirty="0">
              <a:latin typeface="+mn-lt"/>
            </a:endParaRPr>
          </a:p>
          <a:p>
            <a:pPr marL="0" indent="0">
              <a:lnSpc>
                <a:spcPct val="100000"/>
              </a:lnSpc>
              <a:buNone/>
            </a:pPr>
            <a:r>
              <a:rPr lang="en-US" sz="3200" dirty="0">
                <a:latin typeface="+mn-lt"/>
              </a:rPr>
              <a:t>Isolation or instability</a:t>
            </a:r>
          </a:p>
          <a:p>
            <a:pPr marL="0" indent="0">
              <a:lnSpc>
                <a:spcPct val="100000"/>
              </a:lnSpc>
              <a:buNone/>
            </a:pPr>
            <a:endParaRPr lang="en-US" sz="3200" dirty="0">
              <a:latin typeface="+mn-lt"/>
            </a:endParaRPr>
          </a:p>
          <a:p>
            <a:pPr marL="0" indent="0">
              <a:lnSpc>
                <a:spcPct val="100000"/>
              </a:lnSpc>
              <a:buNone/>
            </a:pPr>
            <a:r>
              <a:rPr lang="en-US" sz="3200" dirty="0">
                <a:latin typeface="+mn-lt"/>
              </a:rPr>
              <a:t>Others are concerned</a:t>
            </a:r>
          </a:p>
          <a:p>
            <a:pPr indent="0">
              <a:lnSpc>
                <a:spcPct val="100000"/>
              </a:lnSpc>
              <a:buNone/>
            </a:pPr>
            <a:endParaRPr sz="2800" dirty="0">
              <a:latin typeface="+mn-lt"/>
            </a:endParaRPr>
          </a:p>
        </p:txBody>
      </p:sp>
      <p:sp>
        <p:nvSpPr>
          <p:cNvPr id="4" name="Shape 265"/>
          <p:cNvSpPr txBox="1">
            <a:spLocks/>
          </p:cNvSpPr>
          <p:nvPr/>
        </p:nvSpPr>
        <p:spPr>
          <a:xfrm>
            <a:off x="2858301" y="560388"/>
            <a:ext cx="6475399" cy="933676"/>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r>
              <a:rPr lang="en-US" sz="6000"/>
              <a:t>Risk Factors</a:t>
            </a:r>
            <a:endParaRPr lang="en-US" sz="6000" dirty="0"/>
          </a:p>
        </p:txBody>
      </p:sp>
    </p:spTree>
    <p:custDataLst>
      <p:tags r:id="rId1"/>
    </p:custData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2017 Event Ma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426759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9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59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1828469" y="602974"/>
            <a:ext cx="8535062" cy="835338"/>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Arial Black"/>
              <a:buNone/>
            </a:pPr>
            <a:r>
              <a:rPr lang="en-US" sz="6000" b="0" i="0" u="none" strike="noStrike" cap="none" dirty="0">
                <a:solidFill>
                  <a:schemeClr val="lt1"/>
                </a:solidFill>
                <a:latin typeface="Arial Black"/>
                <a:ea typeface="Arial Black"/>
                <a:cs typeface="Arial Black"/>
                <a:sym typeface="Arial Black"/>
              </a:rPr>
              <a:t>Location of Attacks</a:t>
            </a:r>
          </a:p>
        </p:txBody>
      </p:sp>
      <p:pic>
        <p:nvPicPr>
          <p:cNvPr id="504" name="Shape 504"/>
          <p:cNvPicPr preferRelativeResize="0"/>
          <p:nvPr/>
        </p:nvPicPr>
        <p:blipFill rotWithShape="1">
          <a:blip r:embed="rId4">
            <a:alphaModFix/>
          </a:blip>
          <a:srcRect/>
          <a:stretch/>
        </p:blipFill>
        <p:spPr>
          <a:xfrm>
            <a:off x="1828800" y="1910402"/>
            <a:ext cx="8534400" cy="3882204"/>
          </a:xfrm>
          <a:prstGeom prst="rect">
            <a:avLst/>
          </a:prstGeom>
          <a:noFill/>
          <a:ln>
            <a:noFill/>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1333337" y="603940"/>
            <a:ext cx="9525327" cy="857467"/>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chemeClr val="lt1"/>
              </a:buClr>
              <a:buSzPct val="25000"/>
              <a:buFont typeface="Arial Black"/>
              <a:buNone/>
            </a:pPr>
            <a:r>
              <a:rPr lang="en-US" sz="6000" dirty="0"/>
              <a:t>  </a:t>
            </a:r>
            <a:r>
              <a:rPr lang="en-US" sz="6000" b="0" i="0" u="none" strike="noStrike" cap="none" dirty="0">
                <a:solidFill>
                  <a:schemeClr val="lt1"/>
                </a:solidFill>
                <a:latin typeface="Arial Black"/>
                <a:ea typeface="Arial Black"/>
                <a:cs typeface="Arial Black"/>
                <a:sym typeface="Arial Black"/>
              </a:rPr>
              <a:t>Attacker Connection</a:t>
            </a:r>
          </a:p>
        </p:txBody>
      </p:sp>
      <p:graphicFrame>
        <p:nvGraphicFramePr>
          <p:cNvPr id="4" name="Chart 3"/>
          <p:cNvGraphicFramePr/>
          <p:nvPr>
            <p:extLst>
              <p:ext uri="{D42A27DB-BD31-4B8C-83A1-F6EECF244321}">
                <p14:modId xmlns:p14="http://schemas.microsoft.com/office/powerpoint/2010/main" val="2041284400"/>
              </p:ext>
            </p:extLst>
          </p:nvPr>
        </p:nvGraphicFramePr>
        <p:xfrm>
          <a:off x="1771336" y="1791601"/>
          <a:ext cx="5967814" cy="4536923"/>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p:cNvGrpSpPr/>
          <p:nvPr/>
        </p:nvGrpSpPr>
        <p:grpSpPr>
          <a:xfrm>
            <a:off x="7930639" y="2471397"/>
            <a:ext cx="2705824" cy="1101039"/>
            <a:chOff x="8404167" y="3189854"/>
            <a:chExt cx="2705824" cy="1101039"/>
          </a:xfrm>
        </p:grpSpPr>
        <p:sp>
          <p:nvSpPr>
            <p:cNvPr id="5" name="Rectangle 4"/>
            <p:cNvSpPr/>
            <p:nvPr/>
          </p:nvSpPr>
          <p:spPr>
            <a:xfrm>
              <a:off x="8404167" y="3233651"/>
              <a:ext cx="374073" cy="374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04167" y="3873025"/>
              <a:ext cx="374073" cy="3740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86305" y="3189854"/>
              <a:ext cx="1744388" cy="461665"/>
            </a:xfrm>
            <a:prstGeom prst="rect">
              <a:avLst/>
            </a:prstGeom>
            <a:noFill/>
          </p:spPr>
          <p:txBody>
            <a:bodyPr wrap="none" rtlCol="0">
              <a:spAutoFit/>
            </a:bodyPr>
            <a:lstStyle/>
            <a:p>
              <a:r>
                <a:rPr lang="en-US" sz="2400" dirty="0">
                  <a:solidFill>
                    <a:schemeClr val="bg1"/>
                  </a:solidFill>
                </a:rPr>
                <a:t>Connection</a:t>
              </a:r>
            </a:p>
          </p:txBody>
        </p:sp>
        <p:sp>
          <p:nvSpPr>
            <p:cNvPr id="11" name="TextBox 10"/>
            <p:cNvSpPr txBox="1"/>
            <p:nvPr/>
          </p:nvSpPr>
          <p:spPr>
            <a:xfrm>
              <a:off x="8886305" y="3829228"/>
              <a:ext cx="2223686" cy="461665"/>
            </a:xfrm>
            <a:prstGeom prst="rect">
              <a:avLst/>
            </a:prstGeom>
            <a:noFill/>
          </p:spPr>
          <p:txBody>
            <a:bodyPr wrap="none" rtlCol="0">
              <a:spAutoFit/>
            </a:bodyPr>
            <a:lstStyle/>
            <a:p>
              <a:r>
                <a:rPr lang="en-US" sz="2400" dirty="0">
                  <a:solidFill>
                    <a:schemeClr val="bg1"/>
                  </a:solidFill>
                </a:rPr>
                <a:t>No Connection</a:t>
              </a:r>
            </a:p>
          </p:txBody>
        </p:sp>
      </p:gr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AIR TEMPLATE" val="ypynAXGz"/>
  <p:tag name="ARTICULATE_PROJECT_OPEN" val="0"/>
  <p:tag name="ARTICULATE_SLIDE_COUNT" val="7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ir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31390</TotalTime>
  <Words>3329</Words>
  <Application>Microsoft Office PowerPoint</Application>
  <PresentationFormat>Widescreen</PresentationFormat>
  <Paragraphs>293</Paragraphs>
  <Slides>35</Slides>
  <Notes>34</Notes>
  <HiddenSlides>2</HiddenSlides>
  <MMClips>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 Black</vt:lpstr>
      <vt:lpstr>Calibri Light</vt:lpstr>
      <vt:lpstr>Helvetica Neue</vt:lpstr>
      <vt:lpstr>Calibri</vt:lpstr>
      <vt:lpstr>Questrial</vt:lpstr>
      <vt:lpstr>Arial</vt:lpstr>
      <vt:lpstr>Office Theme</vt:lpstr>
      <vt:lpstr>Blair Template</vt:lpstr>
      <vt:lpstr>1_Office Theme</vt:lpstr>
      <vt:lpstr>PowerPoint Presentation</vt:lpstr>
      <vt:lpstr>PowerPoint Presentation</vt:lpstr>
      <vt:lpstr>Active Attack Event</vt:lpstr>
      <vt:lpstr>The Attacker</vt:lpstr>
      <vt:lpstr>Risk Factors</vt:lpstr>
      <vt:lpstr>PowerPoint Presentation</vt:lpstr>
      <vt:lpstr>PowerPoint Presentation</vt:lpstr>
      <vt:lpstr>Location of Attacks</vt:lpstr>
      <vt:lpstr>  Attacker Connection</vt:lpstr>
      <vt:lpstr>Those who cannot remember the past are condemned to repeat it.     - George Santayana</vt:lpstr>
      <vt:lpstr>U.C. SANTA BARBARA, CA  (2014)</vt:lpstr>
      <vt:lpstr>PowerPoint Presentation</vt:lpstr>
      <vt:lpstr>PowerPoint Presentation</vt:lpstr>
      <vt:lpstr>PowerPoint Presentation</vt:lpstr>
      <vt:lpstr>PowerPoint Presentation</vt:lpstr>
      <vt:lpstr>Number of Deaths</vt:lpstr>
      <vt:lpstr>PowerPoint Presentation</vt:lpstr>
      <vt:lpstr>Disaster Response</vt:lpstr>
      <vt:lpstr>Three Stages of Disaster Response</vt:lpstr>
      <vt:lpstr>Denial</vt:lpstr>
      <vt:lpstr>Social Proof</vt:lpstr>
      <vt:lpstr>Deliberation</vt:lpstr>
      <vt:lpstr>Deliberation</vt:lpstr>
      <vt:lpstr>Deliberation</vt:lpstr>
      <vt:lpstr>Stress Response</vt:lpstr>
      <vt:lpstr>PowerPoint Presentation</vt:lpstr>
      <vt:lpstr>PowerPoint Presentation</vt:lpstr>
      <vt:lpstr>PowerPoint Presentation</vt:lpstr>
      <vt:lpstr>Deliberation</vt:lpstr>
      <vt:lpstr>PowerPoint Presentation</vt:lpstr>
      <vt:lpstr>Deliberation</vt:lpstr>
      <vt:lpstr>Deliberation</vt:lpstr>
      <vt:lpstr>PowerPoint Presentation</vt:lpstr>
      <vt:lpstr>Decisive Moment</vt:lpstr>
      <vt:lpstr>Civilian Response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CIVILIAN RESPONSE TO ACTIVE SHOOTER EVENTS</dc:title>
  <dc:creator>Adcock, Marty G</dc:creator>
  <cp:lastModifiedBy>Haley Brown</cp:lastModifiedBy>
  <cp:revision>192</cp:revision>
  <dcterms:modified xsi:type="dcterms:W3CDTF">2020-02-10T19:51:04Z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80F27429-C259-42E3-8177-D82464073933</vt:lpwstr>
  </property>
  <property fmtid="{D5CDD505-2E9C-101B-9397-08002B2CF9AE}" pid="3" name="ArticulatePath">
    <vt:lpwstr>CR-TtT Mod. 1&amp;2 CURNUTT Edits</vt:lpwstr>
  </property>
</Properties>
</file>