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1" r:id="rId3"/>
    <p:sldId id="292" r:id="rId4"/>
    <p:sldId id="293" r:id="rId5"/>
    <p:sldId id="296" r:id="rId6"/>
    <p:sldId id="294" r:id="rId7"/>
    <p:sldId id="257" r:id="rId8"/>
    <p:sldId id="258" r:id="rId9"/>
    <p:sldId id="283" r:id="rId10"/>
    <p:sldId id="284" r:id="rId11"/>
    <p:sldId id="285" r:id="rId12"/>
    <p:sldId id="286" r:id="rId13"/>
    <p:sldId id="287" r:id="rId14"/>
    <p:sldId id="288" r:id="rId15"/>
    <p:sldId id="289" r:id="rId16"/>
    <p:sldId id="269" r:id="rId17"/>
    <p:sldId id="270" r:id="rId18"/>
    <p:sldId id="271" r:id="rId19"/>
    <p:sldId id="272" r:id="rId20"/>
    <p:sldId id="280" r:id="rId21"/>
    <p:sldId id="297" r:id="rId22"/>
    <p:sldId id="298" r:id="rId23"/>
    <p:sldId id="299" r:id="rId24"/>
    <p:sldId id="300" r:id="rId25"/>
    <p:sldId id="301" r:id="rId26"/>
    <p:sldId id="303" r:id="rId27"/>
    <p:sldId id="30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nelli"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22T14:44:29.574" idx="1">
    <p:pos x="4130" y="362"/>
    <p:text>Couldn't think of a better term than this.  Any ideas?  This section is to talk a little about the 'business' side of home care.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3E353-2229-447C-B8AB-985996738F45}" type="datetimeFigureOut">
              <a:rPr lang="en-US" smtClean="0"/>
              <a:pPr/>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27B3B-C206-4545-BD17-6F42706CA987}" type="slidenum">
              <a:rPr lang="en-US" smtClean="0"/>
              <a:pPr/>
              <a:t>‹#›</a:t>
            </a:fld>
            <a:endParaRPr lang="en-US"/>
          </a:p>
        </p:txBody>
      </p:sp>
    </p:spTree>
    <p:extLst>
      <p:ext uri="{BB962C8B-B14F-4D97-AF65-F5344CB8AC3E}">
        <p14:creationId xmlns:p14="http://schemas.microsoft.com/office/powerpoint/2010/main" val="220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lang="en-US" sz="1200" baseline="0" dirty="0" smtClean="0"/>
              <a:t>The</a:t>
            </a:r>
            <a:r>
              <a:rPr lang="en-US" sz="1200" dirty="0" smtClean="0"/>
              <a:t> results from the query used in ESSENCE to track heat-related illnesses may be an overestimation of the actual burden of illness related to the hot weather.  This overestimation is due to the nature of the query, which includes the term dehydration, a condition that may be caused by factors other than heat.</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13FB2E-EB16-444D-92D5-D700A0A829A2}" type="slidenum">
              <a:rPr lang="en-US" smtClean="0"/>
              <a:pPr/>
              <a:t>4</a:t>
            </a:fld>
            <a:endParaRPr lang="en-US"/>
          </a:p>
        </p:txBody>
      </p:sp>
    </p:spTree>
    <p:extLst>
      <p:ext uri="{BB962C8B-B14F-4D97-AF65-F5344CB8AC3E}">
        <p14:creationId xmlns:p14="http://schemas.microsoft.com/office/powerpoint/2010/main" val="240837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Based on the number of individuals found in their residences</a:t>
            </a:r>
            <a:endParaRPr lang="en-US" dirty="0"/>
          </a:p>
        </p:txBody>
      </p:sp>
      <p:sp>
        <p:nvSpPr>
          <p:cNvPr id="4" name="Slide Number Placeholder 3"/>
          <p:cNvSpPr>
            <a:spLocks noGrp="1"/>
          </p:cNvSpPr>
          <p:nvPr>
            <p:ph type="sldNum" sz="quarter" idx="10"/>
          </p:nvPr>
        </p:nvSpPr>
        <p:spPr/>
        <p:txBody>
          <a:bodyPr/>
          <a:lstStyle/>
          <a:p>
            <a:fld id="{0F13FB2E-EB16-444D-92D5-D700A0A829A2}" type="slidenum">
              <a:rPr lang="en-US" smtClean="0"/>
              <a:pPr/>
              <a:t>5</a:t>
            </a:fld>
            <a:endParaRPr lang="en-US"/>
          </a:p>
        </p:txBody>
      </p:sp>
    </p:spTree>
    <p:extLst>
      <p:ext uri="{BB962C8B-B14F-4D97-AF65-F5344CB8AC3E}">
        <p14:creationId xmlns:p14="http://schemas.microsoft.com/office/powerpoint/2010/main" val="75521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C79AD-00D1-4883-B3DA-15940C361869}" type="slidenum">
              <a:rPr lang="en-US" smtClean="0"/>
              <a:pPr/>
              <a:t>20</a:t>
            </a:fld>
            <a:endParaRPr lang="en-US"/>
          </a:p>
        </p:txBody>
      </p:sp>
    </p:spTree>
    <p:extLst>
      <p:ext uri="{BB962C8B-B14F-4D97-AF65-F5344CB8AC3E}">
        <p14:creationId xmlns:p14="http://schemas.microsoft.com/office/powerpoint/2010/main" val="54959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89C1B02-07E6-4065-9D68-061C7788CB76}" type="datetimeFigureOut">
              <a:rPr lang="en-US" smtClean="0"/>
              <a:pPr/>
              <a:t>5/19/2015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8800464-7649-4804-A0A1-A639AEF599E1}" type="slidenum">
              <a:rPr lang="en-US" smtClean="0"/>
              <a:pPr/>
              <a:t>‹#›</a:t>
            </a:fld>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89C1B02-07E6-4065-9D68-061C7788CB76}" type="datetimeFigureOut">
              <a:rPr lang="en-US" smtClean="0"/>
              <a:pPr/>
              <a:t>5/19/2015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8800464-7649-4804-A0A1-A639AEF599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89C1B02-07E6-4065-9D68-061C7788CB76}" type="datetimeFigureOut">
              <a:rPr lang="en-US" smtClean="0"/>
              <a:pPr/>
              <a:t>5/19/2015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8800464-7649-4804-A0A1-A639AEF599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D89C1B02-07E6-4065-9D68-061C7788CB76}" type="datetimeFigureOut">
              <a:rPr lang="en-US" smtClean="0"/>
              <a:pPr/>
              <a:t>5/19/2015</a:t>
            </a:fld>
            <a:endParaRPr lang="en-US"/>
          </a:p>
        </p:txBody>
      </p:sp>
      <p:sp>
        <p:nvSpPr>
          <p:cNvPr id="3" name="Footer Placeholder 23"/>
          <p:cNvSpPr>
            <a:spLocks noGrp="1"/>
          </p:cNvSpPr>
          <p:nvPr>
            <p:ph type="ftr" sz="quarter" idx="11"/>
          </p:nvPr>
        </p:nvSpPr>
        <p:spPr/>
        <p:txBody>
          <a:bodyPr/>
          <a:lstStyle>
            <a:lvl1pPr>
              <a:defRPr/>
            </a:lvl1pPr>
          </a:lstStyle>
          <a:p>
            <a:endParaRPr lang="en-US"/>
          </a:p>
        </p:txBody>
      </p:sp>
      <p:sp>
        <p:nvSpPr>
          <p:cNvPr id="4" name="Slide Number Placeholder 6"/>
          <p:cNvSpPr>
            <a:spLocks noGrp="1"/>
          </p:cNvSpPr>
          <p:nvPr>
            <p:ph type="sldNum" sz="quarter" idx="12"/>
          </p:nvPr>
        </p:nvSpPr>
        <p:spPr/>
        <p:txBody>
          <a:bodyPr/>
          <a:lstStyle>
            <a:lvl1pPr>
              <a:defRPr/>
            </a:lvl1pPr>
          </a:lstStyle>
          <a:p>
            <a:fld id="{38800464-7649-4804-A0A1-A639AEF599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solidFill>
                  <a:srgbClr val="000000"/>
                </a:solidFill>
                <a:latin typeface="+mn-lt"/>
                <a:cs typeface="+mn-cs"/>
              </a:defRPr>
            </a:lvl1pPr>
          </a:lstStyle>
          <a:p>
            <a:fld id="{D89C1B02-07E6-4065-9D68-061C7788CB76}" type="datetimeFigureOut">
              <a:rPr lang="en-US" smtClean="0"/>
              <a:pPr/>
              <a:t>5/19/2015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solidFill>
                  <a:srgbClr val="000000"/>
                </a:solidFill>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solidFill>
                  <a:srgbClr val="000000"/>
                </a:solidFill>
                <a:latin typeface="+mn-lt"/>
                <a:cs typeface="+mn-cs"/>
              </a:defRPr>
            </a:lvl1pPr>
          </a:lstStyle>
          <a:p>
            <a:fld id="{38800464-7649-4804-A0A1-A639AEF599E1}" type="slidenum">
              <a:rPr lang="en-US" smtClean="0"/>
              <a:pPr/>
              <a:t>‹#›</a:t>
            </a:fld>
            <a:endParaRPr lang="en-US"/>
          </a:p>
        </p:txBody>
      </p:sp>
      <p:grpSp>
        <p:nvGrpSpPr>
          <p:cNvPr id="2" name="Group 7"/>
          <p:cNvGrpSpPr>
            <a:grpSpLocks/>
          </p:cNvGrpSpPr>
          <p:nvPr/>
        </p:nvGrpSpPr>
        <p:grpSpPr bwMode="auto">
          <a:xfrm>
            <a:off x="0" y="5638800"/>
            <a:ext cx="9144000" cy="1219200"/>
            <a:chOff x="0" y="0"/>
            <a:chExt cx="5760" cy="768"/>
          </a:xfrm>
        </p:grpSpPr>
        <p:pic>
          <p:nvPicPr>
            <p:cNvPr id="1032" name="Picture 8"/>
            <p:cNvPicPr>
              <a:picLocks noChangeAspect="1" noChangeArrowheads="1"/>
            </p:cNvPicPr>
            <p:nvPr/>
          </p:nvPicPr>
          <p:blipFill>
            <a:blip r:embed="rId6" cstate="print"/>
            <a:srcRect/>
            <a:stretch>
              <a:fillRect/>
            </a:stretch>
          </p:blipFill>
          <p:spPr bwMode="auto">
            <a:xfrm>
              <a:off x="4080" y="0"/>
              <a:ext cx="1680" cy="57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4080" y="564"/>
              <a:ext cx="1680" cy="204"/>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r="98285"/>
            <a:stretch>
              <a:fillRect/>
            </a:stretch>
          </p:blipFill>
          <p:spPr bwMode="auto">
            <a:xfrm>
              <a:off x="0" y="0"/>
              <a:ext cx="4080" cy="570"/>
            </a:xfrm>
            <a:prstGeom prst="rect">
              <a:avLst/>
            </a:prstGeom>
            <a:noFill/>
            <a:ln w="9525">
              <a:noFill/>
              <a:miter lim="800000"/>
              <a:headEnd/>
              <a:tailEnd/>
            </a:ln>
          </p:spPr>
        </p:pic>
        <p:pic>
          <p:nvPicPr>
            <p:cNvPr id="1035" name="Picture 11"/>
            <p:cNvPicPr>
              <a:picLocks noChangeAspect="1" noChangeArrowheads="1"/>
            </p:cNvPicPr>
            <p:nvPr/>
          </p:nvPicPr>
          <p:blipFill>
            <a:blip r:embed="rId7" cstate="print"/>
            <a:srcRect l="92575"/>
            <a:stretch>
              <a:fillRect/>
            </a:stretch>
          </p:blipFill>
          <p:spPr bwMode="auto">
            <a:xfrm>
              <a:off x="0" y="564"/>
              <a:ext cx="4080" cy="20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cover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Severe</a:t>
            </a:r>
            <a:r>
              <a:rPr lang="en-US" sz="4000" b="1" dirty="0" smtClean="0"/>
              <a:t> Weather Preparedness for Vulnerable Populations</a:t>
            </a:r>
            <a:endParaRPr lang="en-US" sz="4000" b="1" dirty="0"/>
          </a:p>
        </p:txBody>
      </p:sp>
      <p:sp>
        <p:nvSpPr>
          <p:cNvPr id="3" name="Subtitle 2"/>
          <p:cNvSpPr>
            <a:spLocks noGrp="1"/>
          </p:cNvSpPr>
          <p:nvPr>
            <p:ph type="subTitle" idx="1"/>
          </p:nvPr>
        </p:nvSpPr>
        <p:spPr/>
        <p:txBody>
          <a:bodyPr/>
          <a:lstStyle/>
          <a:p>
            <a:r>
              <a:rPr lang="en-US" sz="2800" dirty="0" smtClean="0"/>
              <a:t>Joseph Annelli</a:t>
            </a:r>
          </a:p>
          <a:p>
            <a:r>
              <a:rPr lang="en-US" sz="2800" dirty="0" smtClean="0"/>
              <a:t>Ann Horton</a:t>
            </a:r>
            <a:endParaRPr lang="en-US" sz="2800" dirty="0"/>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Local Emergency Management</a:t>
            </a:r>
          </a:p>
        </p:txBody>
      </p:sp>
      <p:sp>
        <p:nvSpPr>
          <p:cNvPr id="15363" name="Content Placeholder 2"/>
          <p:cNvSpPr>
            <a:spLocks noGrp="1"/>
          </p:cNvSpPr>
          <p:nvPr>
            <p:ph idx="1"/>
          </p:nvPr>
        </p:nvSpPr>
        <p:spPr/>
        <p:txBody>
          <a:bodyPr/>
          <a:lstStyle/>
          <a:p>
            <a:pPr eaLnBrk="1" hangingPunct="1"/>
            <a:r>
              <a:rPr lang="en-US" smtClean="0"/>
              <a:t>Coordinates the local response</a:t>
            </a:r>
          </a:p>
          <a:p>
            <a:pPr lvl="1" eaLnBrk="1" hangingPunct="1"/>
            <a:r>
              <a:rPr lang="en-US" smtClean="0"/>
              <a:t>Brings organizations with into response</a:t>
            </a:r>
          </a:p>
          <a:p>
            <a:pPr lvl="1" eaLnBrk="1" hangingPunct="1"/>
            <a:r>
              <a:rPr lang="en-US" smtClean="0"/>
              <a:t>Fulfill resource requests</a:t>
            </a:r>
          </a:p>
          <a:p>
            <a:pPr eaLnBrk="1" hangingPunct="1"/>
            <a:r>
              <a:rPr lang="en-US" smtClean="0"/>
              <a:t>Emergency Operations Center</a:t>
            </a:r>
          </a:p>
          <a:p>
            <a:pPr lvl="1" eaLnBrk="1" hangingPunct="1"/>
            <a:r>
              <a:rPr lang="en-US" smtClean="0"/>
              <a:t>Command center for overall incident</a:t>
            </a:r>
          </a:p>
          <a:p>
            <a:pPr lvl="1" eaLnBrk="1" hangingPunct="1"/>
            <a:r>
              <a:rPr lang="en-US" smtClean="0"/>
              <a:t>Houses representatives from many different organizations with different roles</a:t>
            </a: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Local Health Department</a:t>
            </a:r>
          </a:p>
        </p:txBody>
      </p:sp>
      <p:sp>
        <p:nvSpPr>
          <p:cNvPr id="20483" name="Content Placeholder 2"/>
          <p:cNvSpPr>
            <a:spLocks noGrp="1"/>
          </p:cNvSpPr>
          <p:nvPr>
            <p:ph idx="1"/>
          </p:nvPr>
        </p:nvSpPr>
        <p:spPr/>
        <p:txBody>
          <a:bodyPr/>
          <a:lstStyle/>
          <a:p>
            <a:pPr eaLnBrk="1" hangingPunct="1"/>
            <a:r>
              <a:rPr lang="en-US" smtClean="0"/>
              <a:t>Provides medical staff for shelters</a:t>
            </a:r>
          </a:p>
          <a:p>
            <a:pPr eaLnBrk="1" hangingPunct="1"/>
            <a:r>
              <a:rPr lang="en-US" smtClean="0"/>
              <a:t>Provides guidance to medical professionals on public health issues</a:t>
            </a:r>
          </a:p>
          <a:p>
            <a:pPr eaLnBrk="1" hangingPunct="1"/>
            <a:r>
              <a:rPr lang="en-US" smtClean="0"/>
              <a:t>Tracks licensed facilities during power outages </a:t>
            </a:r>
          </a:p>
        </p:txBody>
      </p:sp>
    </p:spTree>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State</a:t>
            </a:r>
          </a:p>
        </p:txBody>
      </p:sp>
      <p:sp>
        <p:nvSpPr>
          <p:cNvPr id="23555" name="Content Placeholder 2"/>
          <p:cNvSpPr>
            <a:spLocks noGrp="1"/>
          </p:cNvSpPr>
          <p:nvPr>
            <p:ph idx="1"/>
          </p:nvPr>
        </p:nvSpPr>
        <p:spPr/>
        <p:txBody>
          <a:bodyPr/>
          <a:lstStyle/>
          <a:p>
            <a:pPr eaLnBrk="1" hangingPunct="1"/>
            <a:r>
              <a:rPr lang="en-US" sz="2800" smtClean="0"/>
              <a:t>Governor’s Declaration</a:t>
            </a:r>
          </a:p>
          <a:p>
            <a:pPr eaLnBrk="1" hangingPunct="1"/>
            <a:r>
              <a:rPr lang="en-US" sz="2800" smtClean="0"/>
              <a:t>Emergency Support Functions</a:t>
            </a:r>
          </a:p>
          <a:p>
            <a:pPr eaLnBrk="1" hangingPunct="1"/>
            <a:r>
              <a:rPr lang="en-US" sz="2800" smtClean="0"/>
              <a:t>Maryland Emergency Management Agency</a:t>
            </a:r>
          </a:p>
          <a:p>
            <a:pPr eaLnBrk="1" hangingPunct="1"/>
            <a:r>
              <a:rPr lang="en-US" sz="2800" smtClean="0"/>
              <a:t>Maryland Department of Health &amp; Mental Hygiene</a:t>
            </a:r>
          </a:p>
          <a:p>
            <a:pPr eaLnBrk="1" hangingPunct="1"/>
            <a:r>
              <a:rPr lang="en-US" sz="2800" smtClean="0"/>
              <a:t>Maryland Department of Human Resources</a:t>
            </a:r>
          </a:p>
          <a:p>
            <a:pPr eaLnBrk="1" hangingPunct="1"/>
            <a:r>
              <a:rPr lang="en-US" sz="2800" smtClean="0"/>
              <a:t>Maryland Department of Disabilities</a:t>
            </a:r>
          </a:p>
          <a:p>
            <a:pPr eaLnBrk="1" hangingPunct="1"/>
            <a:endParaRPr lang="en-US" smtClean="0"/>
          </a:p>
        </p:txBody>
      </p:sp>
    </p:spTree>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smtClean="0"/>
              <a:t>Maryland Emergency Management Agency</a:t>
            </a:r>
          </a:p>
        </p:txBody>
      </p:sp>
      <p:sp>
        <p:nvSpPr>
          <p:cNvPr id="24579" name="Content Placeholder 2"/>
          <p:cNvSpPr>
            <a:spLocks noGrp="1"/>
          </p:cNvSpPr>
          <p:nvPr>
            <p:ph idx="1"/>
          </p:nvPr>
        </p:nvSpPr>
        <p:spPr>
          <a:xfrm>
            <a:off x="457200" y="4237038"/>
            <a:ext cx="8229600" cy="2239962"/>
          </a:xfrm>
        </p:spPr>
        <p:txBody>
          <a:bodyPr/>
          <a:lstStyle/>
          <a:p>
            <a:pPr eaLnBrk="1" hangingPunct="1"/>
            <a:r>
              <a:rPr lang="en-US" sz="2800" smtClean="0"/>
              <a:t>Monitor threats through joint operations center</a:t>
            </a:r>
          </a:p>
          <a:p>
            <a:pPr eaLnBrk="1" hangingPunct="1"/>
            <a:r>
              <a:rPr lang="en-US" sz="2800" smtClean="0"/>
              <a:t>Elevate activation level</a:t>
            </a:r>
          </a:p>
          <a:p>
            <a:pPr eaLnBrk="1" hangingPunct="1"/>
            <a:r>
              <a:rPr lang="en-US" sz="2800" smtClean="0"/>
              <a:t>Coordinate ESFs</a:t>
            </a:r>
          </a:p>
          <a:p>
            <a:pPr eaLnBrk="1" hangingPunct="1"/>
            <a:r>
              <a:rPr lang="en-US" sz="2800" smtClean="0"/>
              <a:t>Fulfill resource requests</a:t>
            </a:r>
          </a:p>
          <a:p>
            <a:pPr eaLnBrk="1" hangingPunct="1"/>
            <a:endParaRPr lang="en-US" sz="2800" smtClean="0"/>
          </a:p>
        </p:txBody>
      </p:sp>
      <p:pic>
        <p:nvPicPr>
          <p:cNvPr id="24580" name="Picture 4" descr="C:\Users\Jannelli\Downloads\4098258396_4484265402_o.jpg"/>
          <p:cNvPicPr>
            <a:picLocks noChangeAspect="1" noChangeArrowheads="1"/>
          </p:cNvPicPr>
          <p:nvPr/>
        </p:nvPicPr>
        <p:blipFill>
          <a:blip r:embed="rId2" cstate="print"/>
          <a:srcRect/>
          <a:stretch>
            <a:fillRect/>
          </a:stretch>
        </p:blipFill>
        <p:spPr bwMode="auto">
          <a:xfrm>
            <a:off x="2438400" y="1295400"/>
            <a:ext cx="4156075" cy="2765425"/>
          </a:xfrm>
          <a:prstGeom prst="rect">
            <a:avLst/>
          </a:prstGeom>
          <a:noFill/>
          <a:ln w="9525">
            <a:noFill/>
            <a:miter lim="800000"/>
            <a:headEnd/>
            <a:tailEnd/>
          </a:ln>
        </p:spPr>
      </p:pic>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smtClean="0"/>
              <a:t>Maryland Department of Health &amp; Mental Hygiene</a:t>
            </a:r>
          </a:p>
        </p:txBody>
      </p:sp>
      <p:sp>
        <p:nvSpPr>
          <p:cNvPr id="25603" name="Content Placeholder 2"/>
          <p:cNvSpPr>
            <a:spLocks noGrp="1"/>
          </p:cNvSpPr>
          <p:nvPr>
            <p:ph idx="1"/>
          </p:nvPr>
        </p:nvSpPr>
        <p:spPr/>
        <p:txBody>
          <a:bodyPr/>
          <a:lstStyle/>
          <a:p>
            <a:pPr eaLnBrk="1" hangingPunct="1"/>
            <a:r>
              <a:rPr lang="en-US" sz="2800" smtClean="0"/>
              <a:t>Issue guidance to clinicians on public health threats</a:t>
            </a:r>
          </a:p>
          <a:p>
            <a:pPr eaLnBrk="1" hangingPunct="1"/>
            <a:r>
              <a:rPr lang="en-US" sz="2800" smtClean="0"/>
              <a:t>Track licensed facilities during power outages</a:t>
            </a:r>
          </a:p>
          <a:p>
            <a:pPr eaLnBrk="1" hangingPunct="1"/>
            <a:r>
              <a:rPr lang="en-US" sz="2800" smtClean="0"/>
              <a:t>Provide medical staff for state-level shelters</a:t>
            </a:r>
          </a:p>
          <a:p>
            <a:pPr eaLnBrk="1" hangingPunct="1"/>
            <a:r>
              <a:rPr lang="en-US" sz="2800" smtClean="0"/>
              <a:t>Manage professional volunteers</a:t>
            </a:r>
          </a:p>
          <a:p>
            <a:pPr eaLnBrk="1" hangingPunct="1"/>
            <a:r>
              <a:rPr lang="en-US" sz="2800" smtClean="0"/>
              <a:t>PODs</a:t>
            </a:r>
          </a:p>
          <a:p>
            <a:pPr eaLnBrk="1" hangingPunct="1"/>
            <a:r>
              <a:rPr lang="en-US" sz="2800" smtClean="0"/>
              <a:t>Insurance Waivers</a:t>
            </a:r>
          </a:p>
        </p:txBody>
      </p:sp>
    </p:spTree>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Federal</a:t>
            </a:r>
          </a:p>
        </p:txBody>
      </p:sp>
      <p:sp>
        <p:nvSpPr>
          <p:cNvPr id="28675" name="Content Placeholder 2"/>
          <p:cNvSpPr>
            <a:spLocks noGrp="1"/>
          </p:cNvSpPr>
          <p:nvPr>
            <p:ph idx="1"/>
          </p:nvPr>
        </p:nvSpPr>
        <p:spPr/>
        <p:txBody>
          <a:bodyPr/>
          <a:lstStyle/>
          <a:p>
            <a:pPr eaLnBrk="1" hangingPunct="1"/>
            <a:r>
              <a:rPr lang="en-US" smtClean="0"/>
              <a:t>Presidential Declaration</a:t>
            </a:r>
          </a:p>
          <a:p>
            <a:pPr eaLnBrk="1" hangingPunct="1"/>
            <a:r>
              <a:rPr lang="en-US" smtClean="0"/>
              <a:t>Federal Emergency Management Agency</a:t>
            </a:r>
          </a:p>
          <a:p>
            <a:pPr lvl="1" eaLnBrk="1" hangingPunct="1"/>
            <a:r>
              <a:rPr lang="en-US" smtClean="0"/>
              <a:t>Support role to State and Locals</a:t>
            </a:r>
          </a:p>
          <a:p>
            <a:pPr lvl="1" eaLnBrk="1" hangingPunct="1"/>
            <a:r>
              <a:rPr lang="en-US" smtClean="0"/>
              <a:t>Financial Assistance to individuals</a:t>
            </a:r>
          </a:p>
          <a:p>
            <a:pPr eaLnBrk="1" hangingPunct="1"/>
            <a:r>
              <a:rPr lang="en-US" smtClean="0"/>
              <a:t>Health &amp; Human Services</a:t>
            </a:r>
          </a:p>
          <a:p>
            <a:pPr lvl="1" eaLnBrk="1" hangingPunct="1"/>
            <a:r>
              <a:rPr lang="en-US" smtClean="0"/>
              <a:t>Hospital Preparedness Program</a:t>
            </a:r>
          </a:p>
          <a:p>
            <a:pPr lvl="1" eaLnBrk="1" hangingPunct="1"/>
            <a:r>
              <a:rPr lang="en-US" smtClean="0"/>
              <a:t>Public Health Emergency Preparedness</a:t>
            </a:r>
          </a:p>
          <a:p>
            <a:pPr lvl="1" eaLnBrk="1" hangingPunct="1"/>
            <a:r>
              <a:rPr lang="en-US" smtClean="0"/>
              <a:t>Strategic National Stockpile</a:t>
            </a:r>
          </a:p>
          <a:p>
            <a:pPr lvl="1" eaLnBrk="1" hangingPunct="1"/>
            <a:endParaRPr lang="en-US" smtClean="0"/>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90600"/>
            <a:ext cx="8229600" cy="1143000"/>
          </a:xfrm>
        </p:spPr>
        <p:txBody>
          <a:bodyPr/>
          <a:lstStyle/>
          <a:p>
            <a:pPr eaLnBrk="1" hangingPunct="1"/>
            <a:r>
              <a:rPr lang="en-US" smtClean="0"/>
              <a:t>Personal Preparedness</a:t>
            </a:r>
          </a:p>
        </p:txBody>
      </p:sp>
      <p:pic>
        <p:nvPicPr>
          <p:cNvPr id="9219" name="Picture 2" descr="C:\Users\Jannelli\Downloads\FEMA_ready to go kit.jpg"/>
          <p:cNvPicPr>
            <a:picLocks noChangeAspect="1" noChangeArrowheads="1"/>
          </p:cNvPicPr>
          <p:nvPr/>
        </p:nvPicPr>
        <p:blipFill>
          <a:blip r:embed="rId2" cstate="print"/>
          <a:srcRect/>
          <a:stretch>
            <a:fillRect/>
          </a:stretch>
        </p:blipFill>
        <p:spPr bwMode="auto">
          <a:xfrm>
            <a:off x="1676400" y="2133600"/>
            <a:ext cx="5705475" cy="3790950"/>
          </a:xfrm>
          <a:prstGeom prst="rect">
            <a:avLst/>
          </a:prstGeom>
          <a:noFill/>
          <a:ln w="9525">
            <a:noFill/>
            <a:miter lim="800000"/>
            <a:headEnd/>
            <a:tailEnd/>
          </a:ln>
        </p:spPr>
      </p:pic>
    </p:spTree>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Personal Preparedness</a:t>
            </a:r>
          </a:p>
        </p:txBody>
      </p:sp>
      <p:sp>
        <p:nvSpPr>
          <p:cNvPr id="10243" name="Content Placeholder 2"/>
          <p:cNvSpPr>
            <a:spLocks noGrp="1"/>
          </p:cNvSpPr>
          <p:nvPr>
            <p:ph idx="1"/>
          </p:nvPr>
        </p:nvSpPr>
        <p:spPr>
          <a:xfrm>
            <a:off x="457200" y="1295400"/>
            <a:ext cx="8229600" cy="4525963"/>
          </a:xfrm>
        </p:spPr>
        <p:txBody>
          <a:bodyPr/>
          <a:lstStyle/>
          <a:p>
            <a:pPr eaLnBrk="1" hangingPunct="1"/>
            <a:r>
              <a:rPr lang="en-US" sz="2800" smtClean="0"/>
              <a:t>Prepare everything you might need</a:t>
            </a:r>
          </a:p>
          <a:p>
            <a:pPr lvl="1" eaLnBrk="1" hangingPunct="1"/>
            <a:r>
              <a:rPr lang="en-US" sz="2400" smtClean="0"/>
              <a:t>Food, water, flashlight, batteries, functional needs specific supplies, etc</a:t>
            </a:r>
          </a:p>
          <a:p>
            <a:pPr lvl="1" eaLnBrk="1" hangingPunct="1"/>
            <a:r>
              <a:rPr lang="en-US" sz="2400" smtClean="0"/>
              <a:t>Resources:</a:t>
            </a:r>
          </a:p>
          <a:p>
            <a:pPr lvl="2" eaLnBrk="1" hangingPunct="1"/>
            <a:r>
              <a:rPr lang="en-US" sz="2000" smtClean="0"/>
              <a:t>Ready.gov</a:t>
            </a:r>
          </a:p>
          <a:p>
            <a:pPr lvl="2" eaLnBrk="1" hangingPunct="1"/>
            <a:r>
              <a:rPr lang="en-US" sz="2000" smtClean="0"/>
              <a:t>MNCHA</a:t>
            </a:r>
          </a:p>
          <a:p>
            <a:pPr lvl="2" eaLnBrk="1" hangingPunct="1"/>
            <a:r>
              <a:rPr lang="en-US" sz="2000" smtClean="0"/>
              <a:t>2-1-1 Maryland</a:t>
            </a:r>
          </a:p>
          <a:p>
            <a:pPr eaLnBrk="1" hangingPunct="1"/>
            <a:r>
              <a:rPr lang="en-US" sz="2800" smtClean="0"/>
              <a:t>Make sure you have a plan</a:t>
            </a:r>
          </a:p>
          <a:p>
            <a:pPr lvl="1" eaLnBrk="1" hangingPunct="1"/>
            <a:r>
              <a:rPr lang="en-US" sz="2400" smtClean="0"/>
              <a:t>How will you communicate?</a:t>
            </a:r>
          </a:p>
          <a:p>
            <a:pPr lvl="1" eaLnBrk="1" hangingPunct="1"/>
            <a:r>
              <a:rPr lang="en-US" sz="2400" smtClean="0"/>
              <a:t>Where will you meet family members?</a:t>
            </a:r>
          </a:p>
          <a:p>
            <a:pPr lvl="1" eaLnBrk="1" hangingPunct="1"/>
            <a:r>
              <a:rPr lang="en-US" sz="2400" smtClean="0"/>
              <a:t>Where are your local shelters?</a:t>
            </a:r>
          </a:p>
          <a:p>
            <a:pPr lvl="1" eaLnBrk="1" hangingPunct="1"/>
            <a:r>
              <a:rPr lang="en-US" sz="2400" smtClean="0"/>
              <a:t>What are the evacuation routes?</a:t>
            </a:r>
          </a:p>
        </p:txBody>
      </p:sp>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Personal Preparedness (Cont.)</a:t>
            </a:r>
          </a:p>
        </p:txBody>
      </p:sp>
      <p:sp>
        <p:nvSpPr>
          <p:cNvPr id="11267" name="Content Placeholder 2"/>
          <p:cNvSpPr>
            <a:spLocks noGrp="1"/>
          </p:cNvSpPr>
          <p:nvPr>
            <p:ph idx="1"/>
          </p:nvPr>
        </p:nvSpPr>
        <p:spPr/>
        <p:txBody>
          <a:bodyPr/>
          <a:lstStyle/>
          <a:p>
            <a:pPr eaLnBrk="1" hangingPunct="1"/>
            <a:r>
              <a:rPr lang="en-US" sz="2800" smtClean="0"/>
              <a:t>Engage your community</a:t>
            </a:r>
          </a:p>
          <a:p>
            <a:pPr lvl="1" eaLnBrk="1" hangingPunct="1"/>
            <a:r>
              <a:rPr lang="en-US" sz="2000" smtClean="0"/>
              <a:t>Make sure you’re aware of their needs</a:t>
            </a:r>
          </a:p>
          <a:p>
            <a:pPr lvl="1" eaLnBrk="1" hangingPunct="1"/>
            <a:r>
              <a:rPr lang="en-US" sz="2000" smtClean="0"/>
              <a:t>Make sure they’re aware of yours, especially if you have functional needs</a:t>
            </a:r>
            <a:endParaRPr lang="en-US" sz="1600" smtClean="0"/>
          </a:p>
          <a:p>
            <a:pPr eaLnBrk="1" hangingPunct="1"/>
            <a:r>
              <a:rPr lang="en-US" sz="2800" smtClean="0"/>
              <a:t>Preparedness reduces the burden on response</a:t>
            </a:r>
          </a:p>
          <a:p>
            <a:pPr lvl="1" eaLnBrk="1" hangingPunct="1"/>
            <a:r>
              <a:rPr lang="en-US" sz="2400" smtClean="0"/>
              <a:t>Focus on those who haven’t or weren’t able to prepare</a:t>
            </a:r>
          </a:p>
          <a:p>
            <a:pPr lvl="1" eaLnBrk="1" hangingPunct="1"/>
            <a:r>
              <a:rPr lang="en-US" sz="2400" smtClean="0"/>
              <a:t>Supplies and funding go farther</a:t>
            </a:r>
          </a:p>
        </p:txBody>
      </p:sp>
    </p:spTree>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Private Entities</a:t>
            </a:r>
            <a:endParaRPr lang="en-US" smtClean="0">
              <a:solidFill>
                <a:srgbClr val="FF0000"/>
              </a:solidFill>
            </a:endParaRPr>
          </a:p>
        </p:txBody>
      </p:sp>
      <p:sp>
        <p:nvSpPr>
          <p:cNvPr id="12291" name="Content Placeholder 2"/>
          <p:cNvSpPr>
            <a:spLocks noGrp="1"/>
          </p:cNvSpPr>
          <p:nvPr>
            <p:ph idx="1"/>
          </p:nvPr>
        </p:nvSpPr>
        <p:spPr>
          <a:xfrm>
            <a:off x="457200" y="1417638"/>
            <a:ext cx="8229600" cy="4525962"/>
          </a:xfrm>
        </p:spPr>
        <p:txBody>
          <a:bodyPr/>
          <a:lstStyle/>
          <a:p>
            <a:pPr eaLnBrk="1" hangingPunct="1"/>
            <a:r>
              <a:rPr lang="en-US" sz="2800" smtClean="0"/>
              <a:t>What should a private entity do to prepare?</a:t>
            </a:r>
          </a:p>
          <a:p>
            <a:pPr eaLnBrk="1" hangingPunct="1"/>
            <a:r>
              <a:rPr lang="en-US" sz="2800" smtClean="0"/>
              <a:t>Are your employees prepared?</a:t>
            </a:r>
          </a:p>
          <a:p>
            <a:pPr eaLnBrk="1" hangingPunct="1"/>
            <a:r>
              <a:rPr lang="en-US" sz="2800" smtClean="0"/>
              <a:t>Communicate with/represent/advocate for their constituencies</a:t>
            </a:r>
          </a:p>
          <a:p>
            <a:pPr eaLnBrk="1" hangingPunct="1"/>
            <a:r>
              <a:rPr lang="en-US" sz="2800" smtClean="0"/>
              <a:t>Important considerations:</a:t>
            </a:r>
          </a:p>
          <a:p>
            <a:pPr lvl="1" eaLnBrk="1" hangingPunct="1"/>
            <a:r>
              <a:rPr lang="en-US" sz="2400" smtClean="0"/>
              <a:t>Continuity of Operations</a:t>
            </a:r>
          </a:p>
          <a:p>
            <a:pPr lvl="2" eaLnBrk="1" hangingPunct="1"/>
            <a:r>
              <a:rPr lang="en-US" sz="2000" smtClean="0"/>
              <a:t>Maintain critical functions in an emergency</a:t>
            </a:r>
          </a:p>
          <a:p>
            <a:pPr lvl="1" eaLnBrk="1" hangingPunct="1"/>
            <a:r>
              <a:rPr lang="en-US" sz="2400" smtClean="0"/>
              <a:t>Recovery</a:t>
            </a:r>
          </a:p>
          <a:p>
            <a:pPr lvl="2" eaLnBrk="1" hangingPunct="1"/>
            <a:r>
              <a:rPr lang="en-US" sz="2000" smtClean="0"/>
              <a:t>How to restore normal operations after an emergency</a:t>
            </a:r>
          </a:p>
        </p:txBody>
      </p:sp>
    </p:spTree>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a:t>
            </a:r>
            <a:r>
              <a:rPr lang="en-US" sz="4000" dirty="0" smtClean="0"/>
              <a:t> Weather Events</a:t>
            </a:r>
            <a:endParaRPr lang="en-US" sz="4000" dirty="0"/>
          </a:p>
        </p:txBody>
      </p:sp>
      <p:sp>
        <p:nvSpPr>
          <p:cNvPr id="3" name="Content Placeholder 2"/>
          <p:cNvSpPr>
            <a:spLocks noGrp="1"/>
          </p:cNvSpPr>
          <p:nvPr>
            <p:ph idx="1"/>
          </p:nvPr>
        </p:nvSpPr>
        <p:spPr/>
        <p:txBody>
          <a:bodyPr/>
          <a:lstStyle/>
          <a:p>
            <a:r>
              <a:rPr lang="en-US" dirty="0" smtClean="0"/>
              <a:t>Severe weather carries several risks</a:t>
            </a:r>
          </a:p>
          <a:p>
            <a:pPr lvl="1"/>
            <a:r>
              <a:rPr lang="en-US" dirty="0" smtClean="0"/>
              <a:t>Loss of Power</a:t>
            </a:r>
          </a:p>
          <a:p>
            <a:pPr lvl="2"/>
            <a:r>
              <a:rPr lang="en-US" dirty="0" smtClean="0"/>
              <a:t>Mobility, Perishables, Communication</a:t>
            </a:r>
          </a:p>
          <a:p>
            <a:pPr lvl="1"/>
            <a:r>
              <a:rPr lang="en-US" dirty="0" smtClean="0"/>
              <a:t>Loss of Infrastructure</a:t>
            </a:r>
          </a:p>
          <a:p>
            <a:pPr lvl="2"/>
            <a:r>
              <a:rPr lang="en-US" dirty="0" smtClean="0"/>
              <a:t>Roads, Supplies, Access</a:t>
            </a:r>
          </a:p>
          <a:p>
            <a:r>
              <a:rPr lang="en-US" dirty="0" smtClean="0"/>
              <a:t>Hurricane Sandy</a:t>
            </a:r>
          </a:p>
          <a:p>
            <a:pPr lvl="1"/>
            <a:r>
              <a:rPr lang="en-US" dirty="0" smtClean="0"/>
              <a:t>11 Deaths</a:t>
            </a:r>
          </a:p>
          <a:p>
            <a:pPr lvl="1"/>
            <a:r>
              <a:rPr lang="en-US" dirty="0" smtClean="0"/>
              <a:t>Hundreds evacuated from Crisfield</a:t>
            </a:r>
          </a:p>
          <a:p>
            <a:pPr lvl="1"/>
            <a:r>
              <a:rPr lang="en-US" dirty="0" smtClean="0"/>
              <a:t>Hundreds of seniors unreachable</a:t>
            </a:r>
          </a:p>
          <a:p>
            <a:pPr lvl="1"/>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Resources</a:t>
            </a:r>
          </a:p>
        </p:txBody>
      </p:sp>
      <p:sp>
        <p:nvSpPr>
          <p:cNvPr id="16387" name="Content Placeholder 2"/>
          <p:cNvSpPr>
            <a:spLocks noGrp="1"/>
          </p:cNvSpPr>
          <p:nvPr>
            <p:ph idx="1"/>
          </p:nvPr>
        </p:nvSpPr>
        <p:spPr/>
        <p:txBody>
          <a:bodyPr/>
          <a:lstStyle/>
          <a:p>
            <a:pPr eaLnBrk="1" hangingPunct="1"/>
            <a:r>
              <a:rPr lang="en-US" smtClean="0"/>
              <a:t>Ready.gov</a:t>
            </a:r>
          </a:p>
          <a:p>
            <a:pPr eaLnBrk="1" hangingPunct="1"/>
            <a:r>
              <a:rPr lang="en-US" smtClean="0"/>
              <a:t>MNCHA.org</a:t>
            </a:r>
          </a:p>
          <a:p>
            <a:pPr eaLnBrk="1" hangingPunct="1"/>
            <a:r>
              <a:rPr lang="en-US" smtClean="0"/>
              <a:t>211md.org (or Dial 2-1-1)</a:t>
            </a:r>
          </a:p>
          <a:p>
            <a:pPr eaLnBrk="1" hangingPunct="1"/>
            <a:r>
              <a:rPr lang="en-US" smtClean="0"/>
              <a:t>Mema.maryland.gov</a:t>
            </a:r>
          </a:p>
          <a:p>
            <a:pPr eaLnBrk="1" hangingPunct="1"/>
            <a:r>
              <a:rPr lang="en-US" smtClean="0"/>
              <a:t>Maryland Department of Disabilities</a:t>
            </a:r>
          </a:p>
          <a:p>
            <a:pPr lvl="1" eaLnBrk="1" hangingPunct="1"/>
            <a:r>
              <a:rPr lang="en-US" smtClean="0"/>
              <a:t>Main Line: 410-767-3660</a:t>
            </a:r>
          </a:p>
          <a:p>
            <a:pPr lvl="1" eaLnBrk="1" hangingPunct="1"/>
            <a:r>
              <a:rPr lang="en-US" smtClean="0"/>
              <a:t>MDOD@mdod.state.md.us</a:t>
            </a:r>
          </a:p>
          <a:p>
            <a:endParaRPr lang="en-US" smtClean="0"/>
          </a:p>
        </p:txBody>
      </p:sp>
    </p:spTree>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4-07-09 at 9.38.13 PM.png"/>
          <p:cNvPicPr>
            <a:picLocks noGrp="1"/>
          </p:cNvPicPr>
          <p:nvPr>
            <p:ph idx="1"/>
          </p:nvPr>
        </p:nvPicPr>
        <p:blipFill>
          <a:blip r:embed="rId2" cstate="print"/>
          <a:srcRect l="105" r="105"/>
          <a:stretch>
            <a:fillRect/>
          </a:stretch>
        </p:blipFill>
        <p:spPr>
          <a:xfrm>
            <a:off x="304800" y="228600"/>
            <a:ext cx="6466592" cy="4495800"/>
          </a:xfrm>
          <a:prstGeom prst="rect">
            <a:avLst/>
          </a:prstGeom>
          <a:ln>
            <a:solidFill>
              <a:schemeClr val="tx1"/>
            </a:solidFill>
          </a:ln>
        </p:spPr>
      </p:pic>
      <p:pic>
        <p:nvPicPr>
          <p:cNvPr id="5" name="Content Placeholder 6" descr="Screen Shot 2014-07-09 at 9.40.16 PM.png"/>
          <p:cNvPicPr>
            <a:picLocks/>
          </p:cNvPicPr>
          <p:nvPr/>
        </p:nvPicPr>
        <p:blipFill>
          <a:blip r:embed="rId3" cstate="print"/>
          <a:srcRect l="55" r="55"/>
          <a:stretch>
            <a:fillRect/>
          </a:stretch>
        </p:blipFill>
        <p:spPr>
          <a:xfrm>
            <a:off x="1524000" y="2438400"/>
            <a:ext cx="7340071" cy="3267169"/>
          </a:xfrm>
          <a:prstGeom prst="rect">
            <a:avLst/>
          </a:prstGeom>
          <a:ln>
            <a:solidFill>
              <a:schemeClr val="tx1"/>
            </a:solidFill>
          </a:ln>
        </p:spPr>
      </p:pic>
      <p:sp>
        <p:nvSpPr>
          <p:cNvPr id="7" name="TextBox 6"/>
          <p:cNvSpPr txBox="1"/>
          <p:nvPr/>
        </p:nvSpPr>
        <p:spPr>
          <a:xfrm>
            <a:off x="6858000" y="1310789"/>
            <a:ext cx="2133600" cy="369332"/>
          </a:xfrm>
          <a:prstGeom prst="rect">
            <a:avLst/>
          </a:prstGeom>
          <a:solidFill>
            <a:srgbClr val="FFFB7D"/>
          </a:solidFill>
          <a:ln w="15875">
            <a:solidFill>
              <a:schemeClr val="tx1"/>
            </a:solidFill>
          </a:ln>
        </p:spPr>
        <p:txBody>
          <a:bodyPr wrap="square" rtlCol="0" anchor="ctr">
            <a:spAutoFit/>
          </a:bodyPr>
          <a:lstStyle/>
          <a:p>
            <a:pPr algn="ctr"/>
            <a:r>
              <a:rPr lang="en-US" b="1" dirty="0" err="1" smtClean="0"/>
              <a:t>www.mncha.org</a:t>
            </a:r>
            <a:endParaRPr lang="en-US" b="1" dirty="0" smtClean="0"/>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Final EP Guide-1.jpg"/>
          <p:cNvPicPr/>
          <p:nvPr/>
        </p:nvPicPr>
        <p:blipFill>
          <a:blip r:embed="rId2" cstate="print"/>
          <a:stretch>
            <a:fillRect/>
          </a:stretch>
        </p:blipFill>
        <p:spPr>
          <a:xfrm>
            <a:off x="2209800" y="152400"/>
            <a:ext cx="4876800" cy="6096000"/>
          </a:xfrm>
          <a:prstGeom prst="rect">
            <a:avLst/>
          </a:prstGeom>
          <a:ln>
            <a:solidFill>
              <a:schemeClr val="tx1"/>
            </a:solidFill>
          </a:ln>
        </p:spPr>
      </p:pic>
      <p:sp>
        <p:nvSpPr>
          <p:cNvPr id="7" name="Content Placeholder 6"/>
          <p:cNvSpPr>
            <a:spLocks noGrp="1"/>
          </p:cNvSpPr>
          <p:nvPr>
            <p:ph idx="1"/>
          </p:nvPr>
        </p:nvSpPr>
        <p:spPr/>
        <p:txBody>
          <a:bodyPr/>
          <a:lstStyle/>
          <a:p>
            <a:endParaRPr lang="en-US" dirty="0"/>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EP-GUIDE_Diabetes FINAL. 5.6.15.pdf"/>
          <p:cNvPicPr>
            <a:picLocks noChangeAspect="1"/>
          </p:cNvPicPr>
          <p:nvPr/>
        </p:nvPicPr>
        <p:blipFill>
          <a:blip r:embed="rId2" cstate="print"/>
          <a:srcRect l="2941" t="1818" r="1765" b="-909"/>
          <a:stretch>
            <a:fillRect/>
          </a:stretch>
        </p:blipFill>
        <p:spPr bwMode="auto">
          <a:xfrm>
            <a:off x="2185383" y="216244"/>
            <a:ext cx="4773203" cy="5988588"/>
          </a:xfrm>
          <a:prstGeom prst="rect">
            <a:avLst/>
          </a:prstGeom>
          <a:noFill/>
          <a:ln w="9525">
            <a:solidFill>
              <a:schemeClr val="tx1"/>
            </a:solidFill>
            <a:miter lim="800000"/>
            <a:headEnd/>
            <a:tailEnd/>
          </a:ln>
        </p:spPr>
      </p:pic>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EP Guide Oxy Green.jpg"/>
          <p:cNvPicPr/>
          <p:nvPr/>
        </p:nvPicPr>
        <p:blipFill>
          <a:blip r:embed="rId2" cstate="print"/>
          <a:stretch>
            <a:fillRect/>
          </a:stretch>
        </p:blipFill>
        <p:spPr>
          <a:xfrm>
            <a:off x="2209800" y="152400"/>
            <a:ext cx="4953000" cy="5867400"/>
          </a:xfrm>
          <a:prstGeom prst="rect">
            <a:avLst/>
          </a:prstGeom>
          <a:ln>
            <a:solidFill>
              <a:schemeClr val="tx1"/>
            </a:solidFill>
          </a:ln>
        </p:spPr>
      </p:pic>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 Manual for Home Care Providers</a:t>
            </a:r>
            <a:endParaRPr lang="en-US" sz="4000" dirty="0"/>
          </a:p>
        </p:txBody>
      </p:sp>
      <p:sp>
        <p:nvSpPr>
          <p:cNvPr id="3" name="Content Placeholder 2"/>
          <p:cNvSpPr>
            <a:spLocks noGrp="1"/>
          </p:cNvSpPr>
          <p:nvPr>
            <p:ph idx="1"/>
          </p:nvPr>
        </p:nvSpPr>
        <p:spPr>
          <a:xfrm>
            <a:off x="457200" y="1676400"/>
            <a:ext cx="8229600" cy="4525963"/>
          </a:xfrm>
        </p:spPr>
        <p:txBody>
          <a:bodyPr/>
          <a:lstStyle/>
          <a:p>
            <a:r>
              <a:rPr lang="en-US" dirty="0" smtClean="0"/>
              <a:t>MNCHA is producing a free manual for home care providers on emergency preparedness</a:t>
            </a:r>
          </a:p>
          <a:p>
            <a:r>
              <a:rPr lang="en-US" dirty="0" smtClean="0"/>
              <a:t>Step-by-step guide to developing a plan for your company – including templates</a:t>
            </a:r>
          </a:p>
          <a:p>
            <a:r>
              <a:rPr lang="en-US" dirty="0" smtClean="0"/>
              <a:t>Coming June 2015</a:t>
            </a:r>
          </a:p>
          <a:p>
            <a:pPr lvl="1"/>
            <a:endParaRPr lang="en-US" dirty="0" smtClean="0"/>
          </a:p>
          <a:p>
            <a:endParaRPr lang="en-US" dirty="0" smtClean="0"/>
          </a:p>
        </p:txBody>
      </p:sp>
    </p:spTree>
    <p:extLst>
      <p:ext uri="{BB962C8B-B14F-4D97-AF65-F5344CB8AC3E}">
        <p14:creationId xmlns:p14="http://schemas.microsoft.com/office/powerpoint/2010/main" val="1194301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 Training for Home Care</a:t>
            </a:r>
            <a:endParaRPr lang="en-US" sz="4000" dirty="0"/>
          </a:p>
        </p:txBody>
      </p:sp>
      <p:sp>
        <p:nvSpPr>
          <p:cNvPr id="3" name="Content Placeholder 2"/>
          <p:cNvSpPr>
            <a:spLocks noGrp="1"/>
          </p:cNvSpPr>
          <p:nvPr>
            <p:ph idx="1"/>
          </p:nvPr>
        </p:nvSpPr>
        <p:spPr>
          <a:xfrm>
            <a:off x="457200" y="1752600"/>
            <a:ext cx="8229600" cy="4525963"/>
          </a:xfrm>
        </p:spPr>
        <p:txBody>
          <a:bodyPr/>
          <a:lstStyle/>
          <a:p>
            <a:r>
              <a:rPr lang="en-US" sz="2900" dirty="0" smtClean="0"/>
              <a:t>Free conference for home care providers June 16, 2015 from 9:00 a.m. to 4:00 p.m.</a:t>
            </a:r>
          </a:p>
          <a:p>
            <a:r>
              <a:rPr lang="en-US" sz="2900" dirty="0" smtClean="0"/>
              <a:t>Location: Loyola University Maryland – Columbia, MD. </a:t>
            </a:r>
          </a:p>
          <a:p>
            <a:r>
              <a:rPr lang="en-US" sz="2900" dirty="0" smtClean="0"/>
              <a:t>Trainer: Barbara </a:t>
            </a:r>
            <a:r>
              <a:rPr lang="en-US" sz="2900" dirty="0" err="1" smtClean="0"/>
              <a:t>Citerella</a:t>
            </a:r>
            <a:endParaRPr lang="en-US" sz="2900" dirty="0" smtClean="0"/>
          </a:p>
          <a:p>
            <a:r>
              <a:rPr lang="en-US" sz="2900" dirty="0" smtClean="0"/>
              <a:t>Currently 52 registrants</a:t>
            </a:r>
          </a:p>
          <a:p>
            <a:r>
              <a:rPr lang="en-US" sz="2900" dirty="0" smtClean="0"/>
              <a:t>Includes training and tabletop exercise</a:t>
            </a:r>
          </a:p>
          <a:p>
            <a:r>
              <a:rPr lang="en-US" sz="2900" dirty="0" smtClean="0"/>
              <a:t>Info and registration at </a:t>
            </a:r>
            <a:r>
              <a:rPr lang="en-US" sz="2900" dirty="0" err="1" smtClean="0"/>
              <a:t>www.mncha.org</a:t>
            </a:r>
            <a:endParaRPr lang="en-US" sz="2900" dirty="0" smtClean="0"/>
          </a:p>
          <a:p>
            <a:pPr lvl="1"/>
            <a:endParaRPr lang="en-US" dirty="0" smtClean="0"/>
          </a:p>
          <a:p>
            <a:endParaRPr lang="en-US" dirty="0" smtClean="0"/>
          </a:p>
        </p:txBody>
      </p:sp>
    </p:spTree>
    <p:extLst>
      <p:ext uri="{BB962C8B-B14F-4D97-AF65-F5344CB8AC3E}">
        <p14:creationId xmlns:p14="http://schemas.microsoft.com/office/powerpoint/2010/main" val="1194301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t>A fast-moving band of thunderstorms and straight line winds</a:t>
            </a:r>
          </a:p>
          <a:p>
            <a:r>
              <a:rPr lang="en-US" sz="2400" dirty="0" smtClean="0"/>
              <a:t>Caused widespread wind damage and power outages with 1 million customers without power at the peak</a:t>
            </a:r>
          </a:p>
          <a:p>
            <a:pPr lvl="1"/>
            <a:r>
              <a:rPr lang="en-US" sz="2000" dirty="0" smtClean="0"/>
              <a:t>This compares to a estimated Maryland Population of 5.8 Million, meaning more than 1 in 6 Maryland residents lost power</a:t>
            </a:r>
          </a:p>
          <a:p>
            <a:r>
              <a:rPr lang="en-US" sz="2400" dirty="0" smtClean="0"/>
              <a:t>Followed by more than a week of extreme heat throughout most of the State</a:t>
            </a:r>
          </a:p>
          <a:p>
            <a:r>
              <a:rPr lang="en-US" sz="2400" dirty="0" smtClean="0"/>
              <a:t>Heat indices peaked over 105 degrees in some areas</a:t>
            </a:r>
          </a:p>
          <a:p>
            <a:r>
              <a:rPr lang="en-US" sz="2400" dirty="0" smtClean="0"/>
              <a:t>There were 24 reported heat-related deaths during the event</a:t>
            </a:r>
          </a:p>
          <a:p>
            <a:r>
              <a:rPr lang="en-US" sz="2400" dirty="0" smtClean="0"/>
              <a:t>The State Emergency Operations Center (SEOC) was activated for nine days.</a:t>
            </a:r>
          </a:p>
        </p:txBody>
      </p:sp>
      <p:sp>
        <p:nvSpPr>
          <p:cNvPr id="3" name="Title 2"/>
          <p:cNvSpPr>
            <a:spLocks noGrp="1"/>
          </p:cNvSpPr>
          <p:nvPr>
            <p:ph type="title"/>
          </p:nvPr>
        </p:nvSpPr>
        <p:spPr/>
        <p:txBody>
          <a:bodyPr/>
          <a:lstStyle/>
          <a:p>
            <a:r>
              <a:rPr lang="en-US" sz="4000" dirty="0" smtClean="0"/>
              <a:t>2012 </a:t>
            </a:r>
            <a:r>
              <a:rPr lang="en-US" sz="4000" dirty="0" err="1" smtClean="0"/>
              <a:t>Derecho</a:t>
            </a:r>
            <a:r>
              <a:rPr lang="en-US" sz="4000" dirty="0" smtClean="0"/>
              <a:t>: June 29</a:t>
            </a:r>
            <a:r>
              <a:rPr lang="en-US" sz="4000" baseline="30000" dirty="0" smtClean="0"/>
              <a:t>th</a:t>
            </a:r>
            <a:r>
              <a:rPr lang="en-US" sz="4000" dirty="0" smtClean="0"/>
              <a:t> – July 8</a:t>
            </a:r>
            <a:r>
              <a:rPr lang="en-US" sz="4000" baseline="30000" dirty="0" smtClean="0"/>
              <a:t>th</a:t>
            </a:r>
            <a:endParaRPr lang="en-US" sz="4000" dirty="0"/>
          </a:p>
        </p:txBody>
      </p:sp>
    </p:spTree>
    <p:extLst>
      <p:ext uri="{BB962C8B-B14F-4D97-AF65-F5344CB8AC3E}">
        <p14:creationId xmlns:p14="http://schemas.microsoft.com/office/powerpoint/2010/main" val="231753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Extreme Heat</a:t>
            </a:r>
            <a:endParaRPr lang="en-US" dirty="0"/>
          </a:p>
        </p:txBody>
      </p:sp>
      <p:sp>
        <p:nvSpPr>
          <p:cNvPr id="2" name="Content Placeholder 1"/>
          <p:cNvSpPr>
            <a:spLocks noGrp="1"/>
          </p:cNvSpPr>
          <p:nvPr>
            <p:ph idx="1"/>
          </p:nvPr>
        </p:nvSpPr>
        <p:spPr>
          <a:xfrm>
            <a:off x="457200" y="1600200"/>
            <a:ext cx="8229600" cy="3505359"/>
          </a:xfrm>
        </p:spPr>
        <p:txBody>
          <a:bodyPr>
            <a:noAutofit/>
          </a:bodyPr>
          <a:lstStyle/>
          <a:p>
            <a:r>
              <a:rPr lang="en-US" sz="2800" dirty="0" smtClean="0"/>
              <a:t>The month of July is always the hottest of the season </a:t>
            </a:r>
          </a:p>
          <a:p>
            <a:r>
              <a:rPr lang="en-US" sz="2800" dirty="0" smtClean="0"/>
              <a:t>Lack of Air Conditioning is the primary cause of death for vulnerable populations</a:t>
            </a:r>
          </a:p>
          <a:p>
            <a:r>
              <a:rPr lang="en-US" sz="2800" dirty="0" smtClean="0"/>
              <a:t>Maryland 2012: 46 deaths, over 3,400 ED visits*</a:t>
            </a:r>
          </a:p>
          <a:p>
            <a:r>
              <a:rPr lang="en-US" sz="2800" dirty="0" smtClean="0"/>
              <a:t>Maryland 2013: 17 deaths, over 2,700 ED visits*</a:t>
            </a:r>
          </a:p>
          <a:p>
            <a:r>
              <a:rPr lang="en-US" sz="2800" dirty="0" smtClean="0"/>
              <a:t>Maryland 2014: 8 deaths, over 2,900 ED visits*</a:t>
            </a:r>
          </a:p>
        </p:txBody>
      </p:sp>
      <p:sp>
        <p:nvSpPr>
          <p:cNvPr id="5" name="TextBox 4"/>
          <p:cNvSpPr txBox="1"/>
          <p:nvPr/>
        </p:nvSpPr>
        <p:spPr>
          <a:xfrm>
            <a:off x="304800" y="5715000"/>
            <a:ext cx="5288627" cy="646331"/>
          </a:xfrm>
          <a:prstGeom prst="rect">
            <a:avLst/>
          </a:prstGeom>
          <a:noFill/>
        </p:spPr>
        <p:txBody>
          <a:bodyPr wrap="none" rtlCol="0">
            <a:spAutoFit/>
          </a:bodyPr>
          <a:lstStyle/>
          <a:p>
            <a:r>
              <a:rPr lang="en-US" dirty="0" smtClean="0"/>
              <a:t>*ED visits with a chief complaints of hyperthermia,</a:t>
            </a:r>
          </a:p>
          <a:p>
            <a:r>
              <a:rPr lang="en-US" dirty="0" smtClean="0"/>
              <a:t>heat and dehydration</a:t>
            </a:r>
          </a:p>
        </p:txBody>
      </p:sp>
    </p:spTree>
    <p:extLst>
      <p:ext uri="{BB962C8B-B14F-4D97-AF65-F5344CB8AC3E}">
        <p14:creationId xmlns:p14="http://schemas.microsoft.com/office/powerpoint/2010/main" val="231753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Summary of 2012 Heat-related Deaths</a:t>
            </a:r>
            <a:endParaRPr lang="en-US" dirty="0"/>
          </a:p>
        </p:txBody>
      </p:sp>
      <p:sp>
        <p:nvSpPr>
          <p:cNvPr id="2" name="Content Placeholder 1"/>
          <p:cNvSpPr>
            <a:spLocks noGrp="1"/>
          </p:cNvSpPr>
          <p:nvPr>
            <p:ph idx="1"/>
          </p:nvPr>
        </p:nvSpPr>
        <p:spPr>
          <a:xfrm>
            <a:off x="457200" y="1704974"/>
            <a:ext cx="8229600" cy="3733801"/>
          </a:xfrm>
        </p:spPr>
        <p:txBody>
          <a:bodyPr>
            <a:normAutofit fontScale="70000" lnSpcReduction="20000"/>
          </a:bodyPr>
          <a:lstStyle/>
          <a:p>
            <a:r>
              <a:rPr lang="en-US" dirty="0" smtClean="0"/>
              <a:t>46 heat-related deaths in 2012</a:t>
            </a:r>
          </a:p>
          <a:p>
            <a:r>
              <a:rPr lang="en-US" dirty="0" smtClean="0"/>
              <a:t>56% of those found in their residences lived on their own</a:t>
            </a:r>
          </a:p>
          <a:p>
            <a:r>
              <a:rPr lang="en-US" dirty="0" smtClean="0"/>
              <a:t>22% were found dead a week or more after last being seen</a:t>
            </a:r>
          </a:p>
          <a:p>
            <a:pPr lvl="1"/>
            <a:r>
              <a:rPr lang="en-US" dirty="0" smtClean="0"/>
              <a:t>Longest time between last known contact and death was 19 days</a:t>
            </a:r>
          </a:p>
          <a:p>
            <a:r>
              <a:rPr lang="en-US" dirty="0" smtClean="0"/>
              <a:t>7% had signs of drug or alcohol abuse</a:t>
            </a:r>
          </a:p>
          <a:p>
            <a:r>
              <a:rPr lang="en-US" dirty="0" smtClean="0"/>
              <a:t>46% had available air conditioning when discovered*</a:t>
            </a:r>
          </a:p>
          <a:p>
            <a:pPr lvl="1"/>
            <a:r>
              <a:rPr lang="en-US" dirty="0" smtClean="0"/>
              <a:t>6% had air conditioning turned on</a:t>
            </a:r>
          </a:p>
          <a:p>
            <a:pPr lvl="1"/>
            <a:r>
              <a:rPr lang="en-US" dirty="0" smtClean="0"/>
              <a:t>Those with active air conditioning had been working outside</a:t>
            </a:r>
          </a:p>
          <a:p>
            <a:r>
              <a:rPr lang="en-US" dirty="0" smtClean="0"/>
              <a:t>61% occurred during the </a:t>
            </a:r>
            <a:r>
              <a:rPr lang="en-US" dirty="0" err="1" smtClean="0"/>
              <a:t>Derecho</a:t>
            </a:r>
            <a:endParaRPr lang="en-US" dirty="0"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Storm Season</a:t>
            </a:r>
            <a:endParaRPr lang="en-US" dirty="0"/>
          </a:p>
        </p:txBody>
      </p:sp>
      <p:sp>
        <p:nvSpPr>
          <p:cNvPr id="3" name="Content Placeholder 2"/>
          <p:cNvSpPr>
            <a:spLocks noGrp="1"/>
          </p:cNvSpPr>
          <p:nvPr>
            <p:ph idx="1"/>
          </p:nvPr>
        </p:nvSpPr>
        <p:spPr/>
        <p:txBody>
          <a:bodyPr/>
          <a:lstStyle/>
          <a:p>
            <a:r>
              <a:rPr lang="en-US" sz="2800" dirty="0" smtClean="0"/>
              <a:t>Early outlook shows a below average season for the number of storms</a:t>
            </a:r>
          </a:p>
          <a:p>
            <a:r>
              <a:rPr lang="en-US" sz="2800" dirty="0" smtClean="0"/>
              <a:t>7 named storms, with one major hurricane</a:t>
            </a:r>
          </a:p>
          <a:p>
            <a:r>
              <a:rPr lang="en-US" sz="2800" dirty="0" smtClean="0"/>
              <a:t>Does not mean a </a:t>
            </a:r>
            <a:r>
              <a:rPr lang="en-US" sz="2800" i="1" dirty="0" smtClean="0"/>
              <a:t>less</a:t>
            </a:r>
            <a:r>
              <a:rPr lang="en-US" sz="2800" dirty="0" smtClean="0"/>
              <a:t> destructive season</a:t>
            </a:r>
          </a:p>
          <a:p>
            <a:pPr lvl="1"/>
            <a:r>
              <a:rPr lang="en-US" sz="2400" dirty="0" smtClean="0"/>
              <a:t>Seasons with a high number of forecasted storms don’t always affect Maryland, either</a:t>
            </a:r>
          </a:p>
          <a:p>
            <a:r>
              <a:rPr lang="en-US" sz="2800" dirty="0" smtClean="0"/>
              <a:t>Always have a Plan</a:t>
            </a:r>
          </a:p>
          <a:p>
            <a:pPr lvl="1"/>
            <a:r>
              <a:rPr lang="en-US" sz="2400" dirty="0" smtClean="0"/>
              <a:t>Make a kit</a:t>
            </a:r>
          </a:p>
          <a:p>
            <a:pPr lvl="2"/>
            <a:r>
              <a:rPr lang="en-US" sz="2000" dirty="0" smtClean="0"/>
              <a:t>Back-up supplies (batteries, medicine, etc)</a:t>
            </a:r>
          </a:p>
          <a:p>
            <a:pPr lvl="1"/>
            <a:r>
              <a:rPr lang="en-US" sz="2400" dirty="0" smtClean="0"/>
              <a:t>Lists of Medications and Emergency Contacts</a:t>
            </a:r>
          </a:p>
          <a:p>
            <a:pPr lvl="1"/>
            <a:endParaRPr lang="en-US" sz="2400" dirty="0" smtClean="0"/>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33400"/>
            <a:ext cx="8229600" cy="1143000"/>
          </a:xfrm>
        </p:spPr>
        <p:txBody>
          <a:bodyPr/>
          <a:lstStyle/>
          <a:p>
            <a:pPr eaLnBrk="1" hangingPunct="1"/>
            <a:r>
              <a:rPr lang="en-US" dirty="0" smtClean="0"/>
              <a:t>Emergency Management</a:t>
            </a:r>
          </a:p>
        </p:txBody>
      </p:sp>
      <p:pic>
        <p:nvPicPr>
          <p:cNvPr id="4099" name="Picture 4" descr="C:\Users\Jannelli\Downloads\concl natural-disasters.jpg"/>
          <p:cNvPicPr>
            <a:picLocks noChangeAspect="1" noChangeArrowheads="1"/>
          </p:cNvPicPr>
          <p:nvPr/>
        </p:nvPicPr>
        <p:blipFill>
          <a:blip r:embed="rId2" cstate="print"/>
          <a:srcRect/>
          <a:stretch>
            <a:fillRect/>
          </a:stretch>
        </p:blipFill>
        <p:spPr bwMode="auto">
          <a:xfrm>
            <a:off x="1600200" y="1676400"/>
            <a:ext cx="6096000" cy="3933825"/>
          </a:xfrm>
          <a:prstGeom prst="rect">
            <a:avLst/>
          </a:prstGeom>
          <a:noFill/>
          <a:ln w="9525">
            <a:noFill/>
            <a:miter lim="800000"/>
            <a:headEnd/>
            <a:tailEnd/>
          </a:ln>
        </p:spPr>
      </p:pic>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Emergency Preparedness</a:t>
            </a:r>
          </a:p>
        </p:txBody>
      </p:sp>
      <p:sp>
        <p:nvSpPr>
          <p:cNvPr id="5123" name="Content Placeholder 2"/>
          <p:cNvSpPr>
            <a:spLocks noGrp="1"/>
          </p:cNvSpPr>
          <p:nvPr>
            <p:ph idx="1"/>
          </p:nvPr>
        </p:nvSpPr>
        <p:spPr/>
        <p:txBody>
          <a:bodyPr/>
          <a:lstStyle/>
          <a:p>
            <a:pPr eaLnBrk="1" hangingPunct="1"/>
            <a:r>
              <a:rPr lang="en-US" sz="2400" smtClean="0"/>
              <a:t>In general, we can speak of four levels of preparedness</a:t>
            </a:r>
          </a:p>
          <a:p>
            <a:pPr lvl="1" eaLnBrk="1" hangingPunct="1"/>
            <a:r>
              <a:rPr lang="en-US" sz="2000" smtClean="0"/>
              <a:t>Personal/Private</a:t>
            </a:r>
          </a:p>
          <a:p>
            <a:pPr lvl="1" eaLnBrk="1" hangingPunct="1"/>
            <a:r>
              <a:rPr lang="en-US" sz="2000" smtClean="0"/>
              <a:t>Local / regional</a:t>
            </a:r>
          </a:p>
          <a:p>
            <a:pPr lvl="1" eaLnBrk="1" hangingPunct="1"/>
            <a:r>
              <a:rPr lang="en-US" sz="2000" smtClean="0"/>
              <a:t>State</a:t>
            </a:r>
          </a:p>
          <a:p>
            <a:pPr lvl="1" eaLnBrk="1" hangingPunct="1"/>
            <a:r>
              <a:rPr lang="en-US" sz="2000" smtClean="0"/>
              <a:t>Federal</a:t>
            </a:r>
            <a:endParaRPr lang="en-US" sz="2400" smtClean="0"/>
          </a:p>
          <a:p>
            <a:pPr eaLnBrk="1" hangingPunct="1"/>
            <a:r>
              <a:rPr lang="en-US" sz="2400" smtClean="0"/>
              <a:t>Emergency management can be thought of as a process of “gathering, knowing, and accessing”</a:t>
            </a:r>
          </a:p>
          <a:p>
            <a:pPr lvl="1" eaLnBrk="1" hangingPunct="1"/>
            <a:r>
              <a:rPr lang="en-US" sz="2400" smtClean="0"/>
              <a:t>Gathering: resources and relationships</a:t>
            </a:r>
          </a:p>
          <a:p>
            <a:pPr lvl="1" eaLnBrk="1" hangingPunct="1"/>
            <a:r>
              <a:rPr lang="en-US" sz="2400" smtClean="0"/>
              <a:t>Knowing: what help is available and where from</a:t>
            </a:r>
          </a:p>
          <a:p>
            <a:pPr lvl="1" eaLnBrk="1" hangingPunct="1"/>
            <a:r>
              <a:rPr lang="en-US" sz="2400" smtClean="0"/>
              <a:t>Accessing: help from appropriate agencies in through established means</a:t>
            </a:r>
          </a:p>
          <a:p>
            <a:pPr lvl="1" eaLnBrk="1" hangingPunct="1"/>
            <a:endParaRPr lang="en-US" smtClean="0"/>
          </a:p>
        </p:txBody>
      </p:sp>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Emergency Management in Maryland</a:t>
            </a:r>
          </a:p>
        </p:txBody>
      </p:sp>
      <p:pic>
        <p:nvPicPr>
          <p:cNvPr id="13315" name="Picture 3" descr="C:\Users\Jannelli\Downloads\EOCExercise.jpg"/>
          <p:cNvPicPr>
            <a:picLocks noChangeAspect="1" noChangeArrowheads="1"/>
          </p:cNvPicPr>
          <p:nvPr/>
        </p:nvPicPr>
        <p:blipFill>
          <a:blip r:embed="rId2" cstate="print"/>
          <a:srcRect r="3999"/>
          <a:stretch>
            <a:fillRect/>
          </a:stretch>
        </p:blipFill>
        <p:spPr bwMode="auto">
          <a:xfrm>
            <a:off x="1828800" y="2057400"/>
            <a:ext cx="5486400" cy="3902075"/>
          </a:xfrm>
          <a:prstGeom prst="rect">
            <a:avLst/>
          </a:prstGeom>
          <a:noFill/>
          <a:ln w="9525">
            <a:noFill/>
            <a:miter lim="800000"/>
            <a:headEnd/>
            <a:tailEnd/>
          </a:ln>
        </p:spPr>
      </p:pic>
    </p:spTree>
  </p:cSld>
  <p:clrMapOvr>
    <a:masterClrMapping/>
  </p:clrMapOvr>
  <p:transition>
    <p:cover dir="d"/>
  </p:transition>
</p:sld>
</file>

<file path=ppt/theme/theme1.xml><?xml version="1.0" encoding="utf-8"?>
<a:theme xmlns:a="http://schemas.openxmlformats.org/drawingml/2006/main" name="OP&amp;R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OP&amp;R Theme</Template>
  <TotalTime>1817</TotalTime>
  <Words>929</Words>
  <Application>Microsoft Office PowerPoint</Application>
  <PresentationFormat>On-screen Show (4:3)</PresentationFormat>
  <Paragraphs>154</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OP&amp;R Theme</vt:lpstr>
      <vt:lpstr>Severe Weather Preparedness for Vulnerable Populations</vt:lpstr>
      <vt:lpstr>Severe Weather Events</vt:lpstr>
      <vt:lpstr>2012 Derecho: June 29th – July 8th</vt:lpstr>
      <vt:lpstr>Extreme Heat</vt:lpstr>
      <vt:lpstr>Summary of 2012 Heat-related Deaths</vt:lpstr>
      <vt:lpstr>2015 Storm Season</vt:lpstr>
      <vt:lpstr>Emergency Management</vt:lpstr>
      <vt:lpstr>Emergency Preparedness</vt:lpstr>
      <vt:lpstr>Emergency Management in Maryland</vt:lpstr>
      <vt:lpstr>Local Emergency Management</vt:lpstr>
      <vt:lpstr>Local Health Department</vt:lpstr>
      <vt:lpstr>State</vt:lpstr>
      <vt:lpstr>Maryland Emergency Management Agency</vt:lpstr>
      <vt:lpstr>Maryland Department of Health &amp; Mental Hygiene</vt:lpstr>
      <vt:lpstr>Federal</vt:lpstr>
      <vt:lpstr>Personal Preparedness</vt:lpstr>
      <vt:lpstr>Personal Preparedness</vt:lpstr>
      <vt:lpstr>Personal Preparedness (Cont.)</vt:lpstr>
      <vt:lpstr>Private Entities</vt:lpstr>
      <vt:lpstr>Resources</vt:lpstr>
      <vt:lpstr>PowerPoint Presentation</vt:lpstr>
      <vt:lpstr>PowerPoint Presentation</vt:lpstr>
      <vt:lpstr>PowerPoint Presentation</vt:lpstr>
      <vt:lpstr>PowerPoint Presentation</vt:lpstr>
      <vt:lpstr>EP Manual for Home Care Providers</vt:lpstr>
      <vt:lpstr>Emergency Preparedness Training for Home Care</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jannelli</dc:creator>
  <cp:lastModifiedBy>Jessie</cp:lastModifiedBy>
  <cp:revision>187</cp:revision>
  <dcterms:created xsi:type="dcterms:W3CDTF">2015-05-19T14:14:06Z</dcterms:created>
  <dcterms:modified xsi:type="dcterms:W3CDTF">2015-05-19T16:03:12Z</dcterms:modified>
</cp:coreProperties>
</file>